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18288000" cy="27432000"/>
  <p:notesSz cx="6715125" cy="9239250"/>
  <p:defaultTextStyle>
    <a:defPPr>
      <a:defRPr lang="en-US"/>
    </a:defPPr>
    <a:lvl1pPr algn="ctr" rtl="0" fontAlgn="base">
      <a:spcBef>
        <a:spcPct val="0"/>
      </a:spcBef>
      <a:spcAft>
        <a:spcPct val="0"/>
      </a:spcAft>
      <a:defRPr sz="4900" kern="1200">
        <a:solidFill>
          <a:schemeClr val="tx1"/>
        </a:solidFill>
        <a:latin typeface="Arial" charset="0"/>
        <a:ea typeface="+mn-ea"/>
        <a:cs typeface="+mn-cs"/>
      </a:defRPr>
    </a:lvl1pPr>
    <a:lvl2pPr marL="457200" algn="ctr" rtl="0" fontAlgn="base">
      <a:spcBef>
        <a:spcPct val="0"/>
      </a:spcBef>
      <a:spcAft>
        <a:spcPct val="0"/>
      </a:spcAft>
      <a:defRPr sz="4900" kern="1200">
        <a:solidFill>
          <a:schemeClr val="tx1"/>
        </a:solidFill>
        <a:latin typeface="Arial" charset="0"/>
        <a:ea typeface="+mn-ea"/>
        <a:cs typeface="+mn-cs"/>
      </a:defRPr>
    </a:lvl2pPr>
    <a:lvl3pPr marL="914400" algn="ctr" rtl="0" fontAlgn="base">
      <a:spcBef>
        <a:spcPct val="0"/>
      </a:spcBef>
      <a:spcAft>
        <a:spcPct val="0"/>
      </a:spcAft>
      <a:defRPr sz="4900" kern="1200">
        <a:solidFill>
          <a:schemeClr val="tx1"/>
        </a:solidFill>
        <a:latin typeface="Arial" charset="0"/>
        <a:ea typeface="+mn-ea"/>
        <a:cs typeface="+mn-cs"/>
      </a:defRPr>
    </a:lvl3pPr>
    <a:lvl4pPr marL="1371600" algn="ctr" rtl="0" fontAlgn="base">
      <a:spcBef>
        <a:spcPct val="0"/>
      </a:spcBef>
      <a:spcAft>
        <a:spcPct val="0"/>
      </a:spcAft>
      <a:defRPr sz="4900" kern="1200">
        <a:solidFill>
          <a:schemeClr val="tx1"/>
        </a:solidFill>
        <a:latin typeface="Arial" charset="0"/>
        <a:ea typeface="+mn-ea"/>
        <a:cs typeface="+mn-cs"/>
      </a:defRPr>
    </a:lvl4pPr>
    <a:lvl5pPr marL="1828800" algn="ctr" rtl="0" fontAlgn="base">
      <a:spcBef>
        <a:spcPct val="0"/>
      </a:spcBef>
      <a:spcAft>
        <a:spcPct val="0"/>
      </a:spcAft>
      <a:defRPr sz="4900" kern="1200">
        <a:solidFill>
          <a:schemeClr val="tx1"/>
        </a:solidFill>
        <a:latin typeface="Arial" charset="0"/>
        <a:ea typeface="+mn-ea"/>
        <a:cs typeface="+mn-cs"/>
      </a:defRPr>
    </a:lvl5pPr>
    <a:lvl6pPr marL="2286000" algn="l" defTabSz="914400" rtl="0" eaLnBrk="1" latinLnBrk="0" hangingPunct="1">
      <a:defRPr sz="4900" kern="1200">
        <a:solidFill>
          <a:schemeClr val="tx1"/>
        </a:solidFill>
        <a:latin typeface="Arial" charset="0"/>
        <a:ea typeface="+mn-ea"/>
        <a:cs typeface="+mn-cs"/>
      </a:defRPr>
    </a:lvl6pPr>
    <a:lvl7pPr marL="2743200" algn="l" defTabSz="914400" rtl="0" eaLnBrk="1" latinLnBrk="0" hangingPunct="1">
      <a:defRPr sz="4900" kern="1200">
        <a:solidFill>
          <a:schemeClr val="tx1"/>
        </a:solidFill>
        <a:latin typeface="Arial" charset="0"/>
        <a:ea typeface="+mn-ea"/>
        <a:cs typeface="+mn-cs"/>
      </a:defRPr>
    </a:lvl7pPr>
    <a:lvl8pPr marL="3200400" algn="l" defTabSz="914400" rtl="0" eaLnBrk="1" latinLnBrk="0" hangingPunct="1">
      <a:defRPr sz="4900" kern="1200">
        <a:solidFill>
          <a:schemeClr val="tx1"/>
        </a:solidFill>
        <a:latin typeface="Arial" charset="0"/>
        <a:ea typeface="+mn-ea"/>
        <a:cs typeface="+mn-cs"/>
      </a:defRPr>
    </a:lvl8pPr>
    <a:lvl9pPr marL="3657600" algn="l" defTabSz="914400" rtl="0" eaLnBrk="1" latinLnBrk="0" hangingPunct="1">
      <a:defRPr sz="49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718">
          <p15:clr>
            <a:srgbClr val="A4A3A4"/>
          </p15:clr>
        </p15:guide>
        <p15:guide id="2" orient="horz" pos="2654">
          <p15:clr>
            <a:srgbClr val="A4A3A4"/>
          </p15:clr>
        </p15:guide>
        <p15:guide id="3" orient="horz" pos="1790">
          <p15:clr>
            <a:srgbClr val="A4A3A4"/>
          </p15:clr>
        </p15:guide>
        <p15:guide id="4"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2932"/>
    <a:srgbClr val="971B2F"/>
    <a:srgbClr val="B1B3B3"/>
    <a:srgbClr val="C0C0C0"/>
    <a:srgbClr val="0046D2"/>
    <a:srgbClr val="FF0000"/>
    <a:srgbClr val="698ED9"/>
    <a:srgbClr val="A7C4FF"/>
    <a:srgbClr val="003064"/>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246"/>
  </p:normalViewPr>
  <p:slideViewPr>
    <p:cSldViewPr snapToGrid="0" showGuides="1">
      <p:cViewPr>
        <p:scale>
          <a:sx n="42" d="100"/>
          <a:sy n="42" d="100"/>
        </p:scale>
        <p:origin x="1410" y="-1470"/>
      </p:cViewPr>
      <p:guideLst>
        <p:guide orient="horz" pos="2718"/>
        <p:guide orient="horz" pos="2654"/>
        <p:guide orient="horz" pos="179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075" name="Rectangle 3"/>
          <p:cNvSpPr>
            <a:spLocks noGrp="1" noChangeArrowheads="1"/>
          </p:cNvSpPr>
          <p:nvPr>
            <p:ph type="dt" idx="1"/>
          </p:nvPr>
        </p:nvSpPr>
        <p:spPr bwMode="auto">
          <a:xfrm>
            <a:off x="3803650" y="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en-US"/>
          </a:p>
        </p:txBody>
      </p:sp>
      <p:sp>
        <p:nvSpPr>
          <p:cNvPr id="3076" name="Rectangle 4"/>
          <p:cNvSpPr>
            <a:spLocks noGrp="1" noRot="1" noChangeAspect="1" noChangeArrowheads="1" noTextEdit="1"/>
          </p:cNvSpPr>
          <p:nvPr>
            <p:ph type="sldImg" idx="2"/>
          </p:nvPr>
        </p:nvSpPr>
        <p:spPr bwMode="auto">
          <a:xfrm>
            <a:off x="2203450" y="692150"/>
            <a:ext cx="2309813" cy="3465513"/>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71513" y="4389438"/>
            <a:ext cx="5372100" cy="415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078" name="Rectangle 6"/>
          <p:cNvSpPr>
            <a:spLocks noGrp="1" noChangeArrowheads="1"/>
          </p:cNvSpPr>
          <p:nvPr>
            <p:ph type="ftr" sz="quarter" idx="4"/>
          </p:nvPr>
        </p:nvSpPr>
        <p:spPr bwMode="auto">
          <a:xfrm>
            <a:off x="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3079" name="Rectangle 7"/>
          <p:cNvSpPr>
            <a:spLocks noGrp="1" noChangeArrowheads="1"/>
          </p:cNvSpPr>
          <p:nvPr>
            <p:ph type="sldNum" sz="quarter" idx="5"/>
          </p:nvPr>
        </p:nvSpPr>
        <p:spPr bwMode="auto">
          <a:xfrm>
            <a:off x="3803650" y="8775700"/>
            <a:ext cx="29098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32B1714-167C-4893-B957-E1E9B7C0BBDF}" type="slidenum">
              <a:rPr lang="en-US" altLang="en-US"/>
              <a:pPr/>
              <a:t>‹#›</a:t>
            </a:fld>
            <a:endParaRPr lang="en-US" altLang="en-US"/>
          </a:p>
        </p:txBody>
      </p:sp>
    </p:spTree>
    <p:extLst>
      <p:ext uri="{BB962C8B-B14F-4D97-AF65-F5344CB8AC3E}">
        <p14:creationId xmlns:p14="http://schemas.microsoft.com/office/powerpoint/2010/main" val="24725561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45522B-F4DF-4E17-942A-2106B2B06129}" type="slidenum">
              <a:rPr lang="en-US" altLang="en-US"/>
              <a:pPr/>
              <a:t>1</a:t>
            </a:fld>
            <a:endParaRPr lang="en-US" altLang="en-US"/>
          </a:p>
        </p:txBody>
      </p:sp>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514069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8521700"/>
            <a:ext cx="15544800" cy="5880100"/>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2743200" y="15544800"/>
            <a:ext cx="12801600" cy="70104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180238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914400" y="6400800"/>
            <a:ext cx="16459200" cy="181038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6527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258800" y="1098550"/>
            <a:ext cx="4114800" cy="234061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1098550"/>
            <a:ext cx="12192000" cy="2340610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49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914400" y="6400800"/>
            <a:ext cx="16459200" cy="181038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965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44625" y="17627600"/>
            <a:ext cx="15544800" cy="5448300"/>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1444625" y="11626850"/>
            <a:ext cx="15544800" cy="600075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01949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9144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20200" y="6400800"/>
            <a:ext cx="8153400" cy="1810385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558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14400" y="6140450"/>
            <a:ext cx="8080375"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4400" y="8699500"/>
            <a:ext cx="8080375"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0" y="6140450"/>
            <a:ext cx="8083550" cy="25590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9290050" y="8699500"/>
            <a:ext cx="8083550" cy="15805150"/>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5456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1098550"/>
            <a:ext cx="16459200" cy="4572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3506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13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092200"/>
            <a:ext cx="6016625" cy="464820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7150100" y="1092200"/>
            <a:ext cx="10223500" cy="234124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4400" y="5740400"/>
            <a:ext cx="6016625" cy="187642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50273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84575" y="19202400"/>
            <a:ext cx="10972800" cy="2266950"/>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3584575" y="2451100"/>
            <a:ext cx="10972800" cy="164592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584575" y="21469350"/>
            <a:ext cx="10972800" cy="321945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53693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w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971B2F"/>
            </a:gs>
            <a:gs pos="50000">
              <a:srgbClr val="EAEAEA"/>
            </a:gs>
            <a:gs pos="100000">
              <a:srgbClr val="572932"/>
            </a:gs>
          </a:gsLst>
          <a:lin ang="5400000" scaled="1"/>
          <a:tileRect/>
        </a:gradFill>
        <a:effectLst/>
      </p:bgPr>
    </p:bg>
    <p:spTree>
      <p:nvGrpSpPr>
        <p:cNvPr id="1" name=""/>
        <p:cNvGrpSpPr/>
        <p:nvPr/>
      </p:nvGrpSpPr>
      <p:grpSpPr>
        <a:xfrm>
          <a:off x="0" y="0"/>
          <a:ext cx="0" cy="0"/>
          <a:chOff x="0" y="0"/>
          <a:chExt cx="0" cy="0"/>
        </a:xfrm>
      </p:grpSpPr>
      <p:graphicFrame>
        <p:nvGraphicFramePr>
          <p:cNvPr id="1038" name="Object 14"/>
          <p:cNvGraphicFramePr>
            <a:graphicFrameLocks noChangeAspect="1"/>
          </p:cNvGraphicFramePr>
          <p:nvPr userDrawn="1"/>
        </p:nvGraphicFramePr>
        <p:xfrm>
          <a:off x="12230100" y="27044650"/>
          <a:ext cx="5484813" cy="155575"/>
        </p:xfrm>
        <a:graphic>
          <a:graphicData uri="http://schemas.openxmlformats.org/presentationml/2006/ole">
            <mc:AlternateContent xmlns:mc="http://schemas.openxmlformats.org/markup-compatibility/2006">
              <mc:Choice xmlns:v="urn:schemas-microsoft-com:vml" Requires="v">
                <p:oleObj spid="_x0000_s1163" name="CorelDRAW" r:id="rId14" imgW="8828280" imgH="313200" progId="CorelDRAW.Graphic.13">
                  <p:embed/>
                </p:oleObj>
              </mc:Choice>
              <mc:Fallback>
                <p:oleObj name="CorelDRAW" r:id="rId14" imgW="8828280" imgH="313200" progId="CorelDRAW.Graphic.1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30100" y="27044650"/>
                        <a:ext cx="5484813" cy="1555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508250" rtl="0" fontAlgn="base">
        <a:spcBef>
          <a:spcPct val="0"/>
        </a:spcBef>
        <a:spcAft>
          <a:spcPct val="0"/>
        </a:spcAft>
        <a:defRPr sz="12100">
          <a:solidFill>
            <a:schemeClr val="tx2"/>
          </a:solidFill>
          <a:latin typeface="+mj-lt"/>
          <a:ea typeface="+mj-ea"/>
          <a:cs typeface="+mj-cs"/>
        </a:defRPr>
      </a:lvl1pPr>
      <a:lvl2pPr algn="ctr" defTabSz="2508250" rtl="0" fontAlgn="base">
        <a:spcBef>
          <a:spcPct val="0"/>
        </a:spcBef>
        <a:spcAft>
          <a:spcPct val="0"/>
        </a:spcAft>
        <a:defRPr sz="12100">
          <a:solidFill>
            <a:schemeClr val="tx2"/>
          </a:solidFill>
          <a:latin typeface="Arial" charset="0"/>
        </a:defRPr>
      </a:lvl2pPr>
      <a:lvl3pPr algn="ctr" defTabSz="2508250" rtl="0" fontAlgn="base">
        <a:spcBef>
          <a:spcPct val="0"/>
        </a:spcBef>
        <a:spcAft>
          <a:spcPct val="0"/>
        </a:spcAft>
        <a:defRPr sz="12100">
          <a:solidFill>
            <a:schemeClr val="tx2"/>
          </a:solidFill>
          <a:latin typeface="Arial" charset="0"/>
        </a:defRPr>
      </a:lvl3pPr>
      <a:lvl4pPr algn="ctr" defTabSz="2508250" rtl="0" fontAlgn="base">
        <a:spcBef>
          <a:spcPct val="0"/>
        </a:spcBef>
        <a:spcAft>
          <a:spcPct val="0"/>
        </a:spcAft>
        <a:defRPr sz="12100">
          <a:solidFill>
            <a:schemeClr val="tx2"/>
          </a:solidFill>
          <a:latin typeface="Arial" charset="0"/>
        </a:defRPr>
      </a:lvl4pPr>
      <a:lvl5pPr algn="ctr" defTabSz="2508250" rtl="0" fontAlgn="base">
        <a:spcBef>
          <a:spcPct val="0"/>
        </a:spcBef>
        <a:spcAft>
          <a:spcPct val="0"/>
        </a:spcAft>
        <a:defRPr sz="12100">
          <a:solidFill>
            <a:schemeClr val="tx2"/>
          </a:solidFill>
          <a:latin typeface="Arial" charset="0"/>
        </a:defRPr>
      </a:lvl5pPr>
      <a:lvl6pPr marL="457200" algn="ctr" defTabSz="2508250" rtl="0" fontAlgn="base">
        <a:spcBef>
          <a:spcPct val="0"/>
        </a:spcBef>
        <a:spcAft>
          <a:spcPct val="0"/>
        </a:spcAft>
        <a:defRPr sz="12100">
          <a:solidFill>
            <a:schemeClr val="tx2"/>
          </a:solidFill>
          <a:latin typeface="Arial" charset="0"/>
        </a:defRPr>
      </a:lvl6pPr>
      <a:lvl7pPr marL="914400" algn="ctr" defTabSz="2508250" rtl="0" fontAlgn="base">
        <a:spcBef>
          <a:spcPct val="0"/>
        </a:spcBef>
        <a:spcAft>
          <a:spcPct val="0"/>
        </a:spcAft>
        <a:defRPr sz="12100">
          <a:solidFill>
            <a:schemeClr val="tx2"/>
          </a:solidFill>
          <a:latin typeface="Arial" charset="0"/>
        </a:defRPr>
      </a:lvl7pPr>
      <a:lvl8pPr marL="1371600" algn="ctr" defTabSz="2508250" rtl="0" fontAlgn="base">
        <a:spcBef>
          <a:spcPct val="0"/>
        </a:spcBef>
        <a:spcAft>
          <a:spcPct val="0"/>
        </a:spcAft>
        <a:defRPr sz="12100">
          <a:solidFill>
            <a:schemeClr val="tx2"/>
          </a:solidFill>
          <a:latin typeface="Arial" charset="0"/>
        </a:defRPr>
      </a:lvl8pPr>
      <a:lvl9pPr marL="1828800" algn="ctr" defTabSz="2508250" rtl="0" fontAlgn="base">
        <a:spcBef>
          <a:spcPct val="0"/>
        </a:spcBef>
        <a:spcAft>
          <a:spcPct val="0"/>
        </a:spcAft>
        <a:defRPr sz="12100">
          <a:solidFill>
            <a:schemeClr val="tx2"/>
          </a:solidFill>
          <a:latin typeface="Arial" charset="0"/>
        </a:defRPr>
      </a:lvl9pPr>
    </p:titleStyle>
    <p:bodyStyle>
      <a:lvl1pPr marL="941388" indent="-941388" algn="l" defTabSz="2508250" rtl="0" fontAlgn="base">
        <a:spcBef>
          <a:spcPct val="20000"/>
        </a:spcBef>
        <a:spcAft>
          <a:spcPct val="0"/>
        </a:spcAft>
        <a:buChar char="•"/>
        <a:defRPr sz="8800">
          <a:solidFill>
            <a:schemeClr val="tx1"/>
          </a:solidFill>
          <a:latin typeface="+mn-lt"/>
          <a:ea typeface="+mn-ea"/>
          <a:cs typeface="+mn-cs"/>
        </a:defRPr>
      </a:lvl1pPr>
      <a:lvl2pPr marL="2036763" indent="-782638" algn="l" defTabSz="2508250" rtl="0" fontAlgn="base">
        <a:spcBef>
          <a:spcPct val="20000"/>
        </a:spcBef>
        <a:spcAft>
          <a:spcPct val="0"/>
        </a:spcAft>
        <a:buChar char="–"/>
        <a:defRPr sz="7700">
          <a:solidFill>
            <a:schemeClr val="tx1"/>
          </a:solidFill>
          <a:latin typeface="+mn-lt"/>
        </a:defRPr>
      </a:lvl2pPr>
      <a:lvl3pPr marL="3135313" indent="-627063" algn="l" defTabSz="2508250" rtl="0" fontAlgn="base">
        <a:spcBef>
          <a:spcPct val="20000"/>
        </a:spcBef>
        <a:spcAft>
          <a:spcPct val="0"/>
        </a:spcAft>
        <a:buChar char="•"/>
        <a:defRPr sz="6600">
          <a:solidFill>
            <a:schemeClr val="tx1"/>
          </a:solidFill>
          <a:latin typeface="+mn-lt"/>
        </a:defRPr>
      </a:lvl3pPr>
      <a:lvl4pPr marL="4387850" indent="-625475" algn="l" defTabSz="2508250" rtl="0" fontAlgn="base">
        <a:spcBef>
          <a:spcPct val="20000"/>
        </a:spcBef>
        <a:spcAft>
          <a:spcPct val="0"/>
        </a:spcAft>
        <a:buChar char="–"/>
        <a:defRPr sz="5500">
          <a:solidFill>
            <a:schemeClr val="tx1"/>
          </a:solidFill>
          <a:latin typeface="+mn-lt"/>
        </a:defRPr>
      </a:lvl4pPr>
      <a:lvl5pPr marL="5643563" indent="-627063" algn="l" defTabSz="2508250" rtl="0" fontAlgn="base">
        <a:spcBef>
          <a:spcPct val="20000"/>
        </a:spcBef>
        <a:spcAft>
          <a:spcPct val="0"/>
        </a:spcAft>
        <a:buChar char="»"/>
        <a:defRPr sz="5500">
          <a:solidFill>
            <a:schemeClr val="tx1"/>
          </a:solidFill>
          <a:latin typeface="+mn-lt"/>
        </a:defRPr>
      </a:lvl5pPr>
      <a:lvl6pPr marL="6100763" indent="-627063" algn="l" defTabSz="2508250" rtl="0" fontAlgn="base">
        <a:spcBef>
          <a:spcPct val="20000"/>
        </a:spcBef>
        <a:spcAft>
          <a:spcPct val="0"/>
        </a:spcAft>
        <a:buChar char="»"/>
        <a:defRPr sz="5500">
          <a:solidFill>
            <a:schemeClr val="tx1"/>
          </a:solidFill>
          <a:latin typeface="+mn-lt"/>
        </a:defRPr>
      </a:lvl6pPr>
      <a:lvl7pPr marL="6557963" indent="-627063" algn="l" defTabSz="2508250" rtl="0" fontAlgn="base">
        <a:spcBef>
          <a:spcPct val="20000"/>
        </a:spcBef>
        <a:spcAft>
          <a:spcPct val="0"/>
        </a:spcAft>
        <a:buChar char="»"/>
        <a:defRPr sz="5500">
          <a:solidFill>
            <a:schemeClr val="tx1"/>
          </a:solidFill>
          <a:latin typeface="+mn-lt"/>
        </a:defRPr>
      </a:lvl7pPr>
      <a:lvl8pPr marL="7015163" indent="-627063" algn="l" defTabSz="2508250" rtl="0" fontAlgn="base">
        <a:spcBef>
          <a:spcPct val="20000"/>
        </a:spcBef>
        <a:spcAft>
          <a:spcPct val="0"/>
        </a:spcAft>
        <a:buChar char="»"/>
        <a:defRPr sz="5500">
          <a:solidFill>
            <a:schemeClr val="tx1"/>
          </a:solidFill>
          <a:latin typeface="+mn-lt"/>
        </a:defRPr>
      </a:lvl8pPr>
      <a:lvl9pPr marL="7472363" indent="-627063" algn="l" defTabSz="2508250" rtl="0" fontAlgn="base">
        <a:spcBef>
          <a:spcPct val="20000"/>
        </a:spcBef>
        <a:spcAft>
          <a:spcPct val="0"/>
        </a:spcAft>
        <a:buChar char="»"/>
        <a:defRPr sz="55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s://en.wikipedia.org/wiki/Word2vec" TargetMode="Externa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emf"/><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0">
          <a:gsLst>
            <a:gs pos="0">
              <a:schemeClr val="bg1"/>
            </a:gs>
            <a:gs pos="100000">
              <a:schemeClr val="bg1"/>
            </a:gs>
          </a:gsLst>
          <a:lin ang="5400000" scaled="1"/>
          <a:tileRect/>
        </a:gradFill>
        <a:effectLst/>
      </p:bgPr>
    </p:bg>
    <p:spTree>
      <p:nvGrpSpPr>
        <p:cNvPr id="1" name=""/>
        <p:cNvGrpSpPr/>
        <p:nvPr/>
      </p:nvGrpSpPr>
      <p:grpSpPr>
        <a:xfrm>
          <a:off x="0" y="0"/>
          <a:ext cx="0" cy="0"/>
          <a:chOff x="0" y="0"/>
          <a:chExt cx="0" cy="0"/>
        </a:xfrm>
      </p:grpSpPr>
      <p:sp>
        <p:nvSpPr>
          <p:cNvPr id="2102" name="AutoShape 54"/>
          <p:cNvSpPr>
            <a:spLocks noChangeArrowheads="1"/>
          </p:cNvSpPr>
          <p:nvPr/>
        </p:nvSpPr>
        <p:spPr bwMode="auto">
          <a:xfrm>
            <a:off x="9550399" y="4043474"/>
            <a:ext cx="8210550" cy="22512338"/>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03" name="AutoShape 55"/>
          <p:cNvSpPr>
            <a:spLocks noChangeArrowheads="1"/>
          </p:cNvSpPr>
          <p:nvPr/>
        </p:nvSpPr>
        <p:spPr bwMode="auto">
          <a:xfrm>
            <a:off x="718979" y="4314825"/>
            <a:ext cx="8147050" cy="22488525"/>
          </a:xfrm>
          <a:prstGeom prst="roundRect">
            <a:avLst>
              <a:gd name="adj" fmla="val 7000"/>
            </a:avLst>
          </a:prstGeom>
          <a:solidFill>
            <a:schemeClr val="bg1"/>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104" name="Text Box 56"/>
          <p:cNvSpPr txBox="1">
            <a:spLocks noChangeArrowheads="1"/>
          </p:cNvSpPr>
          <p:nvPr/>
        </p:nvSpPr>
        <p:spPr bwMode="auto">
          <a:xfrm>
            <a:off x="1004888" y="5489575"/>
            <a:ext cx="7161212" cy="6602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just" eaLnBrk="0" hangingPunct="0">
              <a:lnSpc>
                <a:spcPct val="95000"/>
              </a:lnSpc>
            </a:pPr>
            <a:r>
              <a:rPr lang="en-US" altLang="en-US" sz="1600" dirty="0">
                <a:latin typeface="Verdana" charset="0"/>
                <a:ea typeface="Verdana" charset="0"/>
                <a:cs typeface="Verdana" charset="0"/>
              </a:rPr>
              <a:t>Sentiment Analysis is the task of trying to determine the underlying emotion or feeling of the writer from a text of words. It could be useful for many applications like analysis of product reviews by product makers, movie makers etc. It also helps in assessing the psychological condition of a patient and determine if he or she is suffering from a case of chronic depression or not etc.  We worked towards the  classification of subjectivity and sentiment in documents obtained from the datasets mentioned below. </a:t>
            </a:r>
            <a:r>
              <a:rPr lang="en-US" altLang="en-US" sz="1600" dirty="0">
                <a:latin typeface="Verdana" charset="0"/>
                <a:ea typeface="Verdana" charset="0"/>
                <a:cs typeface="Verdana" charset="0"/>
              </a:rPr>
              <a:t>Sentiment determines polarity of a document while subjectivity says if the author is subjective or objective in his opinion. </a:t>
            </a:r>
            <a:endParaRPr lang="en-US" altLang="en-US" sz="1600" dirty="0">
              <a:latin typeface="Verdana" charset="0"/>
              <a:ea typeface="Verdana" charset="0"/>
              <a:cs typeface="Verdana" charset="0"/>
            </a:endParaRP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600" dirty="0">
                <a:latin typeface="Verdana" charset="0"/>
                <a:ea typeface="Verdana" charset="0"/>
                <a:cs typeface="Verdana" charset="0"/>
              </a:rPr>
              <a:t>In this project, we evaluate different word and document vector representations for sentiment and subjectivity analysis over three datasets </a:t>
            </a:r>
            <a:r>
              <a:rPr lang="mr-IN" altLang="en-US" sz="1600" dirty="0">
                <a:latin typeface="Verdana" charset="0"/>
                <a:ea typeface="Verdana" charset="0"/>
                <a:cs typeface="Verdana" charset="0"/>
              </a:rPr>
              <a:t>–</a:t>
            </a:r>
            <a:r>
              <a:rPr lang="en-US" altLang="en-US" sz="1600" dirty="0">
                <a:latin typeface="Verdana" charset="0"/>
                <a:ea typeface="Verdana" charset="0"/>
                <a:cs typeface="Verdana" charset="0"/>
              </a:rPr>
              <a:t> Review Polarity Dataset, IMDB Dataset and Subjectivity Dataset.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600" dirty="0">
                <a:latin typeface="Verdana" charset="0"/>
                <a:ea typeface="Verdana" charset="0"/>
                <a:cs typeface="Verdana" charset="0"/>
              </a:rPr>
              <a:t>We compared document representations such as bag of words (unigram) count frequency, bag of words (unigram) presence / absence representation, bigram word dependencies, and word vectors learnt from LDA, LSA, word2vec and use them with classifiers such as Naive Bayes, K-Nearest Neighbors, Decision Trees, SVM, Ensemble/Boosting classifiers. We hope to build different pipelines with stages of preprocessing, feature extraction, classifier training, hyper parameter selection and come up with the best that performs across all the data sets.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endParaRPr lang="en-US" altLang="en-US" sz="1600" b="1" dirty="0">
              <a:latin typeface="Verdana" charset="0"/>
              <a:ea typeface="Verdana" charset="0"/>
              <a:cs typeface="Verdana" charset="0"/>
            </a:endParaRPr>
          </a:p>
        </p:txBody>
      </p:sp>
      <p:sp>
        <p:nvSpPr>
          <p:cNvPr id="2105" name="Text Box 57"/>
          <p:cNvSpPr txBox="1">
            <a:spLocks noChangeArrowheads="1"/>
          </p:cNvSpPr>
          <p:nvPr/>
        </p:nvSpPr>
        <p:spPr bwMode="auto">
          <a:xfrm>
            <a:off x="1004888" y="17897149"/>
            <a:ext cx="6857999"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Methods</a:t>
            </a:r>
          </a:p>
        </p:txBody>
      </p:sp>
      <p:sp>
        <p:nvSpPr>
          <p:cNvPr id="2106" name="Text Box 58"/>
          <p:cNvSpPr txBox="1">
            <a:spLocks noChangeArrowheads="1"/>
          </p:cNvSpPr>
          <p:nvPr/>
        </p:nvSpPr>
        <p:spPr bwMode="auto">
          <a:xfrm>
            <a:off x="9725099" y="20936565"/>
            <a:ext cx="6931024"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Conclusions</a:t>
            </a:r>
          </a:p>
        </p:txBody>
      </p:sp>
      <p:sp>
        <p:nvSpPr>
          <p:cNvPr id="2107" name="AutoShape 59"/>
          <p:cNvSpPr>
            <a:spLocks noChangeArrowheads="1"/>
          </p:cNvSpPr>
          <p:nvPr/>
        </p:nvSpPr>
        <p:spPr bwMode="auto">
          <a:xfrm>
            <a:off x="612775" y="387350"/>
            <a:ext cx="16960850" cy="3502025"/>
          </a:xfrm>
          <a:prstGeom prst="roundRect">
            <a:avLst>
              <a:gd name="adj" fmla="val 10870"/>
            </a:avLst>
          </a:prstGeom>
          <a:gradFill rotWithShape="1">
            <a:gsLst>
              <a:gs pos="0">
                <a:schemeClr val="bg1"/>
              </a:gs>
              <a:gs pos="100000">
                <a:schemeClr val="bg1"/>
              </a:gs>
            </a:gsLst>
            <a:lin ang="5400000" scaled="1"/>
          </a:gradFill>
          <a:ln w="9525">
            <a:solidFill>
              <a:schemeClr val="tx2"/>
            </a:solidFill>
            <a:round/>
            <a:headEnd/>
            <a:tailEnd/>
          </a:ln>
          <a:effectLst/>
          <a:extLst/>
        </p:spPr>
        <p:txBody>
          <a:bodyPr wrap="none" lIns="52249" tIns="26124" rIns="52249" bIns="26124" anchor="ct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endParaRPr lang="en-US" altLang="en-US">
              <a:solidFill>
                <a:schemeClr val="bg1"/>
              </a:solidFill>
            </a:endParaRPr>
          </a:p>
        </p:txBody>
      </p:sp>
      <p:sp>
        <p:nvSpPr>
          <p:cNvPr id="2108" name="Text Box 60"/>
          <p:cNvSpPr txBox="1">
            <a:spLocks noChangeArrowheads="1"/>
          </p:cNvSpPr>
          <p:nvPr/>
        </p:nvSpPr>
        <p:spPr bwMode="auto">
          <a:xfrm>
            <a:off x="1327150" y="850900"/>
            <a:ext cx="16960850" cy="1730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5400" b="1" dirty="0">
                <a:solidFill>
                  <a:srgbClr val="971B2F"/>
                </a:solidFill>
              </a:rPr>
              <a:t>Sentiment Analysis using Word Vectors</a:t>
            </a:r>
          </a:p>
          <a:p>
            <a:pPr algn="ctr"/>
            <a:r>
              <a:rPr lang="en-US" altLang="en-US" sz="3200" b="1" dirty="0">
                <a:solidFill>
                  <a:srgbClr val="572932"/>
                </a:solidFill>
              </a:rPr>
              <a:t>A T J and N S B</a:t>
            </a:r>
          </a:p>
          <a:p>
            <a:pPr algn="ctr"/>
            <a:r>
              <a:rPr lang="en-US" altLang="en-US" sz="2300" b="1" i="1" dirty="0"/>
              <a:t>University of Massachusetts, Amherst</a:t>
            </a:r>
            <a:endParaRPr lang="en-US" altLang="en-US" sz="4500" dirty="0"/>
          </a:p>
        </p:txBody>
      </p:sp>
      <p:sp>
        <p:nvSpPr>
          <p:cNvPr id="2113" name="Text Box 65"/>
          <p:cNvSpPr txBox="1">
            <a:spLocks noChangeArrowheads="1"/>
          </p:cNvSpPr>
          <p:nvPr/>
        </p:nvSpPr>
        <p:spPr bwMode="auto">
          <a:xfrm>
            <a:off x="12098337" y="23627650"/>
            <a:ext cx="3114675" cy="62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3700" dirty="0">
                <a:solidFill>
                  <a:srgbClr val="971B2F"/>
                </a:solidFill>
              </a:rPr>
              <a:t>Bibliography</a:t>
            </a:r>
          </a:p>
        </p:txBody>
      </p:sp>
      <p:sp>
        <p:nvSpPr>
          <p:cNvPr id="2115" name="Text Box 67"/>
          <p:cNvSpPr txBox="1">
            <a:spLocks noChangeArrowheads="1"/>
          </p:cNvSpPr>
          <p:nvPr/>
        </p:nvSpPr>
        <p:spPr bwMode="auto">
          <a:xfrm>
            <a:off x="1058227" y="18739899"/>
            <a:ext cx="7191375" cy="80744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algn="just" eaLnBrk="0" hangingPunct="0">
              <a:lnSpc>
                <a:spcPct val="95000"/>
              </a:lnSpc>
            </a:pPr>
            <a:r>
              <a:rPr lang="en-US" altLang="en-US" sz="1600" b="1" dirty="0">
                <a:latin typeface="Verdana" charset="0"/>
                <a:ea typeface="Verdana" charset="0"/>
                <a:cs typeface="Verdana" charset="0"/>
              </a:rPr>
              <a:t>Tokenization, Punctuation marks Removal</a:t>
            </a:r>
          </a:p>
          <a:p>
            <a:pPr marL="460375" lvl="1" indent="-285750" algn="just" eaLnBrk="0" hangingPunct="0">
              <a:lnSpc>
                <a:spcPct val="95000"/>
              </a:lnSpc>
              <a:buFont typeface="Arial" charset="0"/>
              <a:buChar char="•"/>
            </a:pPr>
            <a:r>
              <a:rPr lang="en-US" altLang="en-US" sz="1600" dirty="0">
                <a:latin typeface="Verdana" charset="0"/>
                <a:ea typeface="Verdana" charset="0"/>
                <a:cs typeface="Verdana" charset="0"/>
              </a:rPr>
              <a:t>Simple Tokenization </a:t>
            </a:r>
            <a:r>
              <a:rPr lang="mr-IN" altLang="en-US" sz="1600" dirty="0">
                <a:latin typeface="Verdana" charset="0"/>
                <a:ea typeface="Verdana" charset="0"/>
                <a:cs typeface="Verdana" charset="0"/>
              </a:rPr>
              <a:t>–</a:t>
            </a:r>
            <a:r>
              <a:rPr lang="en-US" altLang="en-US" sz="1600" dirty="0">
                <a:latin typeface="Verdana" charset="0"/>
                <a:ea typeface="Verdana" charset="0"/>
                <a:cs typeface="Verdana" charset="0"/>
              </a:rPr>
              <a:t> words split by space and converted to lowercase</a:t>
            </a:r>
          </a:p>
          <a:p>
            <a:pPr marL="460375" lvl="1" indent="-285750" algn="just" eaLnBrk="0" hangingPunct="0">
              <a:lnSpc>
                <a:spcPct val="95000"/>
              </a:lnSpc>
              <a:buFont typeface="Arial" charset="0"/>
              <a:buChar char="•"/>
            </a:pPr>
            <a:r>
              <a:rPr lang="en-US" altLang="en-US" sz="1600" dirty="0">
                <a:latin typeface="Verdana" charset="0"/>
                <a:ea typeface="Verdana" charset="0"/>
                <a:cs typeface="Verdana" charset="0"/>
              </a:rPr>
              <a:t>Advanced Tokenization </a:t>
            </a:r>
            <a:r>
              <a:rPr lang="mr-IN" altLang="en-US" sz="1600" dirty="0">
                <a:latin typeface="Verdana" charset="0"/>
                <a:ea typeface="Verdana" charset="0"/>
                <a:cs typeface="Verdana" charset="0"/>
              </a:rPr>
              <a:t>–</a:t>
            </a:r>
            <a:r>
              <a:rPr lang="en-US" altLang="en-US" sz="1600" dirty="0">
                <a:latin typeface="Verdana" charset="0"/>
                <a:ea typeface="Verdana" charset="0"/>
                <a:cs typeface="Verdana" charset="0"/>
              </a:rPr>
              <a:t> words split by  </a:t>
            </a:r>
          </a:p>
          <a:p>
            <a:pPr marL="460375" lvl="1" indent="-285750" algn="just" eaLnBrk="0" hangingPunct="0">
              <a:lnSpc>
                <a:spcPct val="95000"/>
              </a:lnSpc>
              <a:buFont typeface="Arial" charset="0"/>
              <a:buChar char="•"/>
            </a:pPr>
            <a:r>
              <a:rPr lang="en-US" altLang="en-US" sz="1600" dirty="0">
                <a:latin typeface="Verdana" charset="0"/>
                <a:ea typeface="Verdana" charset="0"/>
                <a:cs typeface="Verdana" charset="0"/>
              </a:rPr>
              <a:t>Bigram Tokenization</a:t>
            </a:r>
          </a:p>
          <a:p>
            <a:pPr marL="460375" lvl="1" indent="-285750" algn="just" eaLnBrk="0" hangingPunct="0">
              <a:lnSpc>
                <a:spcPct val="95000"/>
              </a:lnSpc>
              <a:buFont typeface="Arial" charset="0"/>
              <a:buChar char="•"/>
            </a:pPr>
            <a:r>
              <a:rPr lang="en-US" altLang="en-US" sz="1600" dirty="0">
                <a:latin typeface="Verdana" charset="0"/>
                <a:ea typeface="Verdana" charset="0"/>
                <a:cs typeface="Verdana" charset="0"/>
              </a:rPr>
              <a:t>We also tried to tokenize in the corpus  using a Regex tokenizer from </a:t>
            </a:r>
            <a:r>
              <a:rPr lang="en-US" altLang="en-US" sz="1600" dirty="0" err="1">
                <a:latin typeface="Verdana" charset="0"/>
                <a:ea typeface="Verdana" charset="0"/>
                <a:cs typeface="Verdana" charset="0"/>
              </a:rPr>
              <a:t>nltk</a:t>
            </a:r>
            <a:r>
              <a:rPr lang="en-US" altLang="en-US" sz="1600" dirty="0">
                <a:latin typeface="Verdana" charset="0"/>
                <a:ea typeface="Verdana" charset="0"/>
                <a:cs typeface="Verdana" charset="0"/>
              </a:rPr>
              <a:t>. </a:t>
            </a:r>
          </a:p>
          <a:p>
            <a:pPr marL="460375" lvl="1" indent="-285750" algn="just" eaLnBrk="0" hangingPunct="0">
              <a:lnSpc>
                <a:spcPct val="95000"/>
              </a:lnSpc>
              <a:buFont typeface="Arial" charset="0"/>
              <a:buChar char="•"/>
            </a:pPr>
            <a:endParaRPr lang="en-US" altLang="en-US" sz="1600"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Models for Document Representation:</a:t>
            </a:r>
          </a:p>
          <a:p>
            <a:pPr algn="just" eaLnBrk="0" hangingPunct="0">
              <a:lnSpc>
                <a:spcPct val="95000"/>
              </a:lnSpc>
            </a:pPr>
            <a:r>
              <a:rPr lang="en-US" sz="1600" b="1" dirty="0"/>
              <a:t>.</a:t>
            </a:r>
            <a:r>
              <a:rPr lang="en-US" altLang="en-US" sz="1600" b="1" dirty="0">
                <a:latin typeface="Verdana" charset="0"/>
                <a:ea typeface="Verdana" charset="0"/>
                <a:cs typeface="Verdana" charset="0"/>
              </a:rPr>
              <a:t>”Bag Of Words” </a:t>
            </a:r>
            <a:r>
              <a:rPr lang="en-US" sz="1600" dirty="0"/>
              <a:t>in which the position of words does not matter. It also assumes that the words are conditionally independent given the class to which they belong. We tried counts of unigrams, bigrams, presence or absence statistics of them, length normalized, scaled representations etc. </a:t>
            </a:r>
          </a:p>
          <a:p>
            <a:pPr algn="just" eaLnBrk="0" hangingPunct="0">
              <a:lnSpc>
                <a:spcPct val="95000"/>
              </a:lnSpc>
            </a:pPr>
            <a:r>
              <a:rPr lang="en-US" altLang="en-US" sz="1600" b="1" dirty="0">
                <a:latin typeface="Verdana" charset="0"/>
                <a:ea typeface="Verdana" charset="0"/>
                <a:cs typeface="Verdana" charset="0"/>
              </a:rPr>
              <a:t>Latent </a:t>
            </a:r>
            <a:r>
              <a:rPr lang="en-US" altLang="en-US" sz="1600" b="1" dirty="0" err="1">
                <a:latin typeface="Verdana" charset="0"/>
                <a:ea typeface="Verdana" charset="0"/>
                <a:cs typeface="Verdana" charset="0"/>
              </a:rPr>
              <a:t>Dirichlet</a:t>
            </a:r>
            <a:r>
              <a:rPr lang="en-US" altLang="en-US" sz="1600" b="1" dirty="0">
                <a:latin typeface="Verdana" charset="0"/>
                <a:ea typeface="Verdana" charset="0"/>
                <a:cs typeface="Verdana" charset="0"/>
              </a:rPr>
              <a:t> Allocation  </a:t>
            </a:r>
          </a:p>
          <a:p>
            <a:r>
              <a:rPr lang="en-US" sz="1600" dirty="0"/>
              <a:t>This is a form of dimensionality reduction algorithm that also learns to represent words as vectors as a word-topic matrix. Each document is assumed to be a combination of latent topics. </a:t>
            </a:r>
            <a:endParaRPr lang="en-US" altLang="en-US" sz="1600" b="1"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Latent Semantic Analysis</a:t>
            </a:r>
            <a:r>
              <a:rPr lang="en-US" altLang="en-US" sz="1600" dirty="0">
                <a:latin typeface="Verdana" charset="0"/>
                <a:ea typeface="Verdana" charset="0"/>
                <a:cs typeface="Verdana" charset="0"/>
              </a:rPr>
              <a:t>. </a:t>
            </a:r>
          </a:p>
          <a:p>
            <a:r>
              <a:rPr lang="en-US" sz="1600" dirty="0"/>
              <a:t>This is a vector space model which explicitly learns semantic word vectors by</a:t>
            </a:r>
          </a:p>
          <a:p>
            <a:r>
              <a:rPr lang="en-US" sz="1600" dirty="0"/>
              <a:t>applying singular value decomposition (SVD) to factor a term–document co-occurrence matrix.</a:t>
            </a:r>
            <a:endParaRPr lang="en-US" altLang="en-US" sz="1600"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Word2Vec </a:t>
            </a:r>
          </a:p>
          <a:p>
            <a:pPr algn="just" eaLnBrk="0" hangingPunct="0">
              <a:lnSpc>
                <a:spcPct val="95000"/>
              </a:lnSpc>
            </a:pPr>
            <a:r>
              <a:rPr lang="en-US" altLang="en-US" sz="1600" b="1" dirty="0" err="1">
                <a:latin typeface="Verdana" charset="0"/>
                <a:ea typeface="Verdana" charset="0"/>
                <a:cs typeface="Verdana" charset="0"/>
              </a:rPr>
              <a:t>Gensim</a:t>
            </a:r>
            <a:r>
              <a:rPr lang="en-US" altLang="en-US" sz="1600" b="1" dirty="0">
                <a:latin typeface="Verdana" charset="0"/>
                <a:ea typeface="Verdana" charset="0"/>
                <a:cs typeface="Verdana" charset="0"/>
              </a:rPr>
              <a:t> </a:t>
            </a:r>
            <a:r>
              <a:rPr lang="en-US" altLang="en-US" sz="1600" dirty="0">
                <a:latin typeface="Verdana" charset="0"/>
                <a:ea typeface="Verdana" charset="0"/>
                <a:cs typeface="Verdana" charset="0"/>
              </a:rPr>
              <a:t>is used to extract vector representations for words in our </a:t>
            </a:r>
            <a:r>
              <a:rPr lang="en-US" altLang="en-US" sz="1600" dirty="0" err="1">
                <a:latin typeface="Verdana" charset="0"/>
                <a:ea typeface="Verdana" charset="0"/>
                <a:cs typeface="Verdana" charset="0"/>
              </a:rPr>
              <a:t>corpii</a:t>
            </a:r>
            <a:r>
              <a:rPr lang="en-US" altLang="en-US" sz="1600" dirty="0">
                <a:latin typeface="Verdana" charset="0"/>
                <a:ea typeface="Verdana" charset="0"/>
                <a:cs typeface="Verdana" charset="0"/>
              </a:rPr>
              <a:t>. Words that are similar or closer in semantic meaning have similar representation. </a:t>
            </a:r>
          </a:p>
          <a:p>
            <a:pPr algn="just" eaLnBrk="0" hangingPunct="0">
              <a:lnSpc>
                <a:spcPct val="95000"/>
              </a:lnSpc>
            </a:pPr>
            <a:r>
              <a:rPr lang="en-US" altLang="en-US" sz="1600" b="1" dirty="0">
                <a:latin typeface="Verdana" charset="0"/>
                <a:ea typeface="Verdana" charset="0"/>
                <a:cs typeface="Verdana" charset="0"/>
              </a:rPr>
              <a:t>Doc2Vec</a:t>
            </a:r>
          </a:p>
          <a:p>
            <a:pPr algn="just" eaLnBrk="0" hangingPunct="0">
              <a:lnSpc>
                <a:spcPct val="95000"/>
              </a:lnSpc>
            </a:pPr>
            <a:r>
              <a:rPr lang="en-US" altLang="en-US" sz="1600" b="1" dirty="0" err="1">
                <a:latin typeface="Verdana" charset="0"/>
                <a:ea typeface="Verdana" charset="0"/>
                <a:cs typeface="Verdana" charset="0"/>
              </a:rPr>
              <a:t>Gensim</a:t>
            </a:r>
            <a:r>
              <a:rPr lang="en-US" altLang="en-US" sz="1600" b="1" dirty="0">
                <a:latin typeface="Verdana" charset="0"/>
                <a:ea typeface="Verdana" charset="0"/>
                <a:cs typeface="Verdana" charset="0"/>
              </a:rPr>
              <a:t> </a:t>
            </a:r>
            <a:r>
              <a:rPr lang="en-US" altLang="en-US" sz="1600" dirty="0">
                <a:latin typeface="Verdana" charset="0"/>
                <a:ea typeface="Verdana" charset="0"/>
                <a:cs typeface="Verdana" charset="0"/>
              </a:rPr>
              <a:t>is used to extract vector representations for words and sentences in our </a:t>
            </a:r>
            <a:r>
              <a:rPr lang="en-US" altLang="en-US" sz="1600" dirty="0" err="1">
                <a:latin typeface="Verdana" charset="0"/>
                <a:ea typeface="Verdana" charset="0"/>
                <a:cs typeface="Verdana" charset="0"/>
              </a:rPr>
              <a:t>corpii</a:t>
            </a:r>
            <a:r>
              <a:rPr lang="en-US" altLang="en-US" sz="1600" dirty="0">
                <a:latin typeface="Verdana" charset="0"/>
                <a:ea typeface="Verdana" charset="0"/>
                <a:cs typeface="Verdana" charset="0"/>
              </a:rPr>
              <a:t>. Words , documents that are similar or closer in have similar representation. </a:t>
            </a:r>
          </a:p>
          <a:p>
            <a:pPr algn="just" eaLnBrk="0" hangingPunct="0">
              <a:lnSpc>
                <a:spcPct val="95000"/>
              </a:lnSpc>
            </a:pPr>
            <a:endParaRPr lang="en-US" altLang="en-US" sz="1600" dirty="0">
              <a:latin typeface="Verdana" charset="0"/>
              <a:ea typeface="Verdana" charset="0"/>
              <a:cs typeface="Verdana" charset="0"/>
            </a:endParaRPr>
          </a:p>
          <a:p>
            <a:pPr algn="just" eaLnBrk="0" hangingPunct="0">
              <a:lnSpc>
                <a:spcPct val="95000"/>
              </a:lnSpc>
            </a:pPr>
            <a:r>
              <a:rPr lang="en-US" altLang="en-US" sz="1600" b="1" dirty="0">
                <a:latin typeface="Verdana" charset="0"/>
                <a:ea typeface="Verdana" charset="0"/>
                <a:cs typeface="Verdana" charset="0"/>
              </a:rPr>
              <a:t>Classifiers:</a:t>
            </a:r>
          </a:p>
          <a:p>
            <a:pPr algn="just" eaLnBrk="0" hangingPunct="0">
              <a:lnSpc>
                <a:spcPct val="95000"/>
              </a:lnSpc>
            </a:pPr>
            <a:r>
              <a:rPr lang="en-US" altLang="en-US" sz="1600" dirty="0">
                <a:latin typeface="Verdana" charset="0"/>
                <a:ea typeface="Verdana" charset="0"/>
                <a:cs typeface="Verdana" charset="0"/>
              </a:rPr>
              <a:t>We used </a:t>
            </a:r>
            <a:r>
              <a:rPr lang="en-US" altLang="en-US" sz="1600" dirty="0" err="1">
                <a:latin typeface="Verdana" charset="0"/>
                <a:ea typeface="Verdana" charset="0"/>
                <a:cs typeface="Verdana" charset="0"/>
              </a:rPr>
              <a:t>Knn</a:t>
            </a:r>
            <a:r>
              <a:rPr lang="en-US" altLang="en-US" sz="1600" dirty="0">
                <a:latin typeface="Verdana" charset="0"/>
                <a:ea typeface="Verdana" charset="0"/>
                <a:cs typeface="Verdana" charset="0"/>
              </a:rPr>
              <a:t>, Decision </a:t>
            </a:r>
            <a:r>
              <a:rPr lang="en-US" altLang="en-US" sz="1600" dirty="0" err="1">
                <a:latin typeface="Verdana" charset="0"/>
                <a:ea typeface="Verdana" charset="0"/>
                <a:cs typeface="Verdana" charset="0"/>
              </a:rPr>
              <a:t>trees,Logistic</a:t>
            </a:r>
            <a:r>
              <a:rPr lang="en-US" altLang="en-US" sz="1600" dirty="0">
                <a:latin typeface="Verdana" charset="0"/>
                <a:ea typeface="Verdana" charset="0"/>
                <a:cs typeface="Verdana" charset="0"/>
              </a:rPr>
              <a:t> Regression and other such classifiers from the sci-kit learn package of python.  </a:t>
            </a:r>
          </a:p>
          <a:p>
            <a:pPr algn="just" eaLnBrk="0" hangingPunct="0"/>
            <a:endParaRPr lang="en-US" altLang="en-US" sz="1600" dirty="0">
              <a:latin typeface="Verdana" charset="0"/>
              <a:ea typeface="Verdana" charset="0"/>
              <a:cs typeface="Verdana" charset="0"/>
            </a:endParaRPr>
          </a:p>
        </p:txBody>
      </p:sp>
      <p:sp>
        <p:nvSpPr>
          <p:cNvPr id="2116" name="Text Box 68"/>
          <p:cNvSpPr txBox="1">
            <a:spLocks noChangeArrowheads="1"/>
          </p:cNvSpPr>
          <p:nvPr/>
        </p:nvSpPr>
        <p:spPr bwMode="auto">
          <a:xfrm>
            <a:off x="10093325" y="23972100"/>
            <a:ext cx="6931025" cy="28422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marL="195263" indent="-195263" algn="l" defTabSz="350838">
              <a:defRPr>
                <a:solidFill>
                  <a:schemeClr val="tx1"/>
                </a:solidFill>
                <a:latin typeface="Arial" charset="0"/>
              </a:defRPr>
            </a:lvl1pPr>
            <a:lvl2pPr marL="371475" indent="-196850" algn="l" defTabSz="350838">
              <a:defRPr>
                <a:solidFill>
                  <a:schemeClr val="tx1"/>
                </a:solidFill>
                <a:latin typeface="Arial" charset="0"/>
              </a:defRPr>
            </a:lvl2pPr>
            <a:lvl3pPr marL="546100" indent="-195263" algn="l" defTabSz="350838">
              <a:defRPr>
                <a:solidFill>
                  <a:schemeClr val="tx1"/>
                </a:solidFill>
                <a:latin typeface="Arial" charset="0"/>
              </a:defRPr>
            </a:lvl3pPr>
            <a:lvl4pPr marL="719138" indent="-195263" algn="l" defTabSz="350838">
              <a:defRPr>
                <a:solidFill>
                  <a:schemeClr val="tx1"/>
                </a:solidFill>
                <a:latin typeface="Arial" charset="0"/>
              </a:defRPr>
            </a:lvl4pPr>
            <a:lvl5pPr marL="893763" indent="-195263" algn="l" defTabSz="350838">
              <a:defRPr>
                <a:solidFill>
                  <a:schemeClr val="tx1"/>
                </a:solidFill>
                <a:latin typeface="Arial" charset="0"/>
              </a:defRPr>
            </a:lvl5pPr>
            <a:lvl6pPr marL="1350963" indent="-195263" defTabSz="350838" fontAlgn="base">
              <a:spcBef>
                <a:spcPct val="0"/>
              </a:spcBef>
              <a:spcAft>
                <a:spcPct val="0"/>
              </a:spcAft>
              <a:defRPr>
                <a:solidFill>
                  <a:schemeClr val="tx1"/>
                </a:solidFill>
                <a:latin typeface="Arial" charset="0"/>
              </a:defRPr>
            </a:lvl6pPr>
            <a:lvl7pPr marL="1808163" indent="-195263" defTabSz="350838" fontAlgn="base">
              <a:spcBef>
                <a:spcPct val="0"/>
              </a:spcBef>
              <a:spcAft>
                <a:spcPct val="0"/>
              </a:spcAft>
              <a:defRPr>
                <a:solidFill>
                  <a:schemeClr val="tx1"/>
                </a:solidFill>
                <a:latin typeface="Arial" charset="0"/>
              </a:defRPr>
            </a:lvl7pPr>
            <a:lvl8pPr marL="2265363" indent="-195263" defTabSz="350838" fontAlgn="base">
              <a:spcBef>
                <a:spcPct val="0"/>
              </a:spcBef>
              <a:spcAft>
                <a:spcPct val="0"/>
              </a:spcAft>
              <a:defRPr>
                <a:solidFill>
                  <a:schemeClr val="tx1"/>
                </a:solidFill>
                <a:latin typeface="Arial" charset="0"/>
              </a:defRPr>
            </a:lvl8pPr>
            <a:lvl9pPr marL="2722563" indent="-195263" defTabSz="350838" fontAlgn="base">
              <a:spcBef>
                <a:spcPct val="0"/>
              </a:spcBef>
              <a:spcAft>
                <a:spcPct val="0"/>
              </a:spcAft>
              <a:defRPr>
                <a:solidFill>
                  <a:schemeClr val="tx1"/>
                </a:solidFill>
                <a:latin typeface="Arial" charset="0"/>
              </a:defRPr>
            </a:lvl9pPr>
          </a:lstStyle>
          <a:p>
            <a:pPr algn="just" eaLnBrk="0" hangingPunct="0">
              <a:lnSpc>
                <a:spcPct val="95000"/>
              </a:lnSpc>
            </a:pPr>
            <a:endParaRPr lang="en-US" altLang="en-US" sz="1600" u="sng" dirty="0">
              <a:latin typeface="Verdana" charset="0"/>
              <a:ea typeface="Verdana" charset="0"/>
              <a:cs typeface="Verdana" charset="0"/>
            </a:endParaRPr>
          </a:p>
          <a:p>
            <a:pPr algn="just" eaLnBrk="0" hangingPunct="0">
              <a:lnSpc>
                <a:spcPct val="95000"/>
              </a:lnSpc>
              <a:buFontTx/>
              <a:buAutoNum type="arabicPeriod"/>
            </a:pPr>
            <a:r>
              <a:rPr lang="en-US" altLang="en-US" sz="1600" dirty="0">
                <a:latin typeface="Verdana" charset="0"/>
                <a:ea typeface="Verdana" charset="0"/>
                <a:cs typeface="Verdana" charset="0"/>
                <a:hlinkClick r:id="rId3"/>
              </a:rPr>
              <a:t>https://en.wikipedia.org/wiki/Word2vec</a:t>
            </a:r>
            <a:endParaRPr lang="en-US" altLang="en-US" sz="1600" dirty="0">
              <a:latin typeface="Verdana" charset="0"/>
              <a:ea typeface="Verdana" charset="0"/>
              <a:cs typeface="Verdana" charset="0"/>
            </a:endParaRPr>
          </a:p>
          <a:p>
            <a:pPr algn="just" eaLnBrk="0" hangingPunct="0">
              <a:lnSpc>
                <a:spcPct val="95000"/>
              </a:lnSpc>
              <a:buFontTx/>
              <a:buAutoNum type="arabicPeriod"/>
            </a:pPr>
            <a:r>
              <a:rPr lang="en-US" sz="1600" dirty="0"/>
              <a:t>Pang, B., &amp; Lee, L. (2004). A sentimental education: Sentiment analysis using subjectivity summarization based on minimum cuts. In </a:t>
            </a:r>
            <a:r>
              <a:rPr lang="en-US" sz="1600" i="1" dirty="0"/>
              <a:t>Proceedings of the 42nd annual meeting on Association for Computational Linguistics </a:t>
            </a:r>
            <a:r>
              <a:rPr lang="en-US" sz="1600" dirty="0"/>
              <a:t>(p. 271). Association for Computational Linguistics. </a:t>
            </a:r>
          </a:p>
          <a:p>
            <a:pPr algn="just" eaLnBrk="0" hangingPunct="0">
              <a:lnSpc>
                <a:spcPct val="95000"/>
              </a:lnSpc>
              <a:buFontTx/>
              <a:buAutoNum type="arabicPeriod"/>
            </a:pPr>
            <a:r>
              <a:rPr lang="en-US" sz="1600" dirty="0"/>
              <a:t>Maas, A. L., Daly, R. E., Pham, P. T., Huang, D., Ng, A. Y., &amp; Potts, C. (2011). Learning word vectors for sentiment analysis. In </a:t>
            </a:r>
            <a:r>
              <a:rPr lang="en-US" sz="1600" i="1" dirty="0"/>
              <a:t>Proceedings of the 49th Annual Meeting of the Association for Computational Linguistics: Human Language Technologies-Volume 1 </a:t>
            </a:r>
            <a:r>
              <a:rPr lang="en-US" sz="1600" dirty="0"/>
              <a:t>(pp. 142–150). Association for Computational Linguistics. </a:t>
            </a:r>
            <a:endParaRPr lang="en-US" altLang="en-US" sz="1600" dirty="0">
              <a:latin typeface="Verdana" charset="0"/>
              <a:ea typeface="Verdana" charset="0"/>
              <a:cs typeface="Verdana" charset="0"/>
            </a:endParaRPr>
          </a:p>
          <a:p>
            <a:pPr algn="just" eaLnBrk="0" hangingPunct="0">
              <a:lnSpc>
                <a:spcPct val="95000"/>
              </a:lnSpc>
              <a:buFont typeface="Symbol" pitchFamily="18" charset="2"/>
              <a:buAutoNum type="arabicPeriod"/>
            </a:pPr>
            <a:endParaRPr lang="en-US" altLang="en-US" sz="1600" dirty="0">
              <a:latin typeface="Verdana" charset="0"/>
              <a:ea typeface="Verdana" charset="0"/>
              <a:cs typeface="Verdana" charset="0"/>
            </a:endParaRPr>
          </a:p>
        </p:txBody>
      </p:sp>
      <p:sp>
        <p:nvSpPr>
          <p:cNvPr id="2117" name="Text Box 69"/>
          <p:cNvSpPr txBox="1">
            <a:spLocks noChangeArrowheads="1"/>
          </p:cNvSpPr>
          <p:nvPr/>
        </p:nvSpPr>
        <p:spPr bwMode="auto">
          <a:xfrm>
            <a:off x="10018713" y="5522913"/>
            <a:ext cx="7177087" cy="27437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r>
              <a:rPr lang="en-US" sz="1600" dirty="0"/>
              <a:t>As expected, the best hyper parameter accuracies  of  86.5%  on Pl04  dataset, 90.8% on subjectivity dataset and 89% on IMDB dataset are obtained by simple tokenizer , Doc2Vec feature representation from </a:t>
            </a:r>
            <a:r>
              <a:rPr lang="en-US" sz="1600" dirty="0" err="1"/>
              <a:t>genSim</a:t>
            </a:r>
            <a:r>
              <a:rPr lang="en-US" sz="1600" dirty="0"/>
              <a:t> and using Logistic Regression as the classifier. </a:t>
            </a:r>
          </a:p>
          <a:p>
            <a:endParaRPr lang="en-US" sz="1600" dirty="0"/>
          </a:p>
          <a:p>
            <a:r>
              <a:rPr lang="en-US" sz="1600" dirty="0"/>
              <a:t>Using a set of words as positive and negative, when we did a dominant polarity analysis per document, we got a result of 64% accuracy on subjectivity and 55% on sentiment dataset. </a:t>
            </a:r>
          </a:p>
          <a:p>
            <a:endParaRPr lang="en-US" sz="1600" dirty="0"/>
          </a:p>
          <a:p>
            <a:endParaRPr lang="en-US" altLang="en-US" sz="1600" dirty="0">
              <a:latin typeface="Verdana" charset="0"/>
              <a:ea typeface="Verdana" charset="0"/>
              <a:cs typeface="Verdana" charset="0"/>
            </a:endParaRPr>
          </a:p>
          <a:p>
            <a:endParaRPr lang="en-US" altLang="en-US" sz="1600" dirty="0">
              <a:latin typeface="Verdana" charset="0"/>
              <a:ea typeface="Verdana" charset="0"/>
              <a:cs typeface="Verdana" charset="0"/>
            </a:endParaRPr>
          </a:p>
        </p:txBody>
      </p:sp>
      <p:sp>
        <p:nvSpPr>
          <p:cNvPr id="2118" name="Text Box 70"/>
          <p:cNvSpPr txBox="1">
            <a:spLocks noChangeArrowheads="1"/>
          </p:cNvSpPr>
          <p:nvPr/>
        </p:nvSpPr>
        <p:spPr bwMode="auto">
          <a:xfrm>
            <a:off x="9820291" y="21328477"/>
            <a:ext cx="7262813" cy="23743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cmpd="thinThick">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4953" tIns="17476" rIns="34953" bIns="17476">
            <a:spAutoFit/>
          </a:bodyPr>
          <a:lstStyle>
            <a:lvl1pPr algn="l" defTabSz="350838">
              <a:defRPr>
                <a:solidFill>
                  <a:schemeClr val="tx1"/>
                </a:solidFill>
                <a:latin typeface="Arial" charset="0"/>
              </a:defRPr>
            </a:lvl1pPr>
            <a:lvl2pPr marL="174625" algn="l" defTabSz="350838">
              <a:defRPr>
                <a:solidFill>
                  <a:schemeClr val="tx1"/>
                </a:solidFill>
                <a:latin typeface="Arial" charset="0"/>
              </a:defRPr>
            </a:lvl2pPr>
            <a:lvl3pPr marL="350838" algn="l" defTabSz="350838">
              <a:defRPr>
                <a:solidFill>
                  <a:schemeClr val="tx1"/>
                </a:solidFill>
                <a:latin typeface="Arial" charset="0"/>
              </a:defRPr>
            </a:lvl3pPr>
            <a:lvl4pPr marL="523875" algn="l" defTabSz="350838">
              <a:defRPr>
                <a:solidFill>
                  <a:schemeClr val="tx1"/>
                </a:solidFill>
                <a:latin typeface="Arial" charset="0"/>
              </a:defRPr>
            </a:lvl4pPr>
            <a:lvl5pPr marL="698500" algn="l" defTabSz="350838">
              <a:defRPr>
                <a:solidFill>
                  <a:schemeClr val="tx1"/>
                </a:solidFill>
                <a:latin typeface="Arial" charset="0"/>
              </a:defRPr>
            </a:lvl5pPr>
            <a:lvl6pPr marL="1155700" defTabSz="350838" fontAlgn="base">
              <a:spcBef>
                <a:spcPct val="0"/>
              </a:spcBef>
              <a:spcAft>
                <a:spcPct val="0"/>
              </a:spcAft>
              <a:defRPr>
                <a:solidFill>
                  <a:schemeClr val="tx1"/>
                </a:solidFill>
                <a:latin typeface="Arial" charset="0"/>
              </a:defRPr>
            </a:lvl6pPr>
            <a:lvl7pPr marL="1612900" defTabSz="350838" fontAlgn="base">
              <a:spcBef>
                <a:spcPct val="0"/>
              </a:spcBef>
              <a:spcAft>
                <a:spcPct val="0"/>
              </a:spcAft>
              <a:defRPr>
                <a:solidFill>
                  <a:schemeClr val="tx1"/>
                </a:solidFill>
                <a:latin typeface="Arial" charset="0"/>
              </a:defRPr>
            </a:lvl7pPr>
            <a:lvl8pPr marL="2070100" defTabSz="350838" fontAlgn="base">
              <a:spcBef>
                <a:spcPct val="0"/>
              </a:spcBef>
              <a:spcAft>
                <a:spcPct val="0"/>
              </a:spcAft>
              <a:defRPr>
                <a:solidFill>
                  <a:schemeClr val="tx1"/>
                </a:solidFill>
                <a:latin typeface="Arial" charset="0"/>
              </a:defRPr>
            </a:lvl8pPr>
            <a:lvl9pPr marL="2527300" defTabSz="350838" fontAlgn="base">
              <a:spcBef>
                <a:spcPct val="0"/>
              </a:spcBef>
              <a:spcAft>
                <a:spcPct val="0"/>
              </a:spcAft>
              <a:defRPr>
                <a:solidFill>
                  <a:schemeClr val="tx1"/>
                </a:solidFill>
                <a:latin typeface="Arial" charset="0"/>
              </a:defRPr>
            </a:lvl9pPr>
          </a:lstStyle>
          <a:p>
            <a:pPr eaLnBrk="0" hangingPunct="0">
              <a:lnSpc>
                <a:spcPct val="95000"/>
              </a:lnSpc>
            </a:pPr>
            <a:endParaRPr lang="en-US" altLang="en-US" sz="1600" dirty="0">
              <a:latin typeface="Times New Roman" pitchFamily="18" charset="0"/>
            </a:endParaRPr>
          </a:p>
          <a:p>
            <a:pPr eaLnBrk="0" hangingPunct="0">
              <a:lnSpc>
                <a:spcPct val="95000"/>
              </a:lnSpc>
            </a:pPr>
            <a:endParaRPr lang="en-US" altLang="en-US" sz="1600" dirty="0">
              <a:latin typeface="Verdana" charset="0"/>
              <a:ea typeface="Verdana" charset="0"/>
              <a:cs typeface="Verdana" charset="0"/>
            </a:endParaRPr>
          </a:p>
          <a:p>
            <a:pPr eaLnBrk="0" hangingPunct="0">
              <a:lnSpc>
                <a:spcPct val="95000"/>
              </a:lnSpc>
            </a:pPr>
            <a:r>
              <a:rPr lang="en-US" altLang="en-US" sz="1600" dirty="0">
                <a:latin typeface="Verdana" charset="0"/>
                <a:ea typeface="Verdana" charset="0"/>
                <a:cs typeface="Verdana" charset="0"/>
              </a:rPr>
              <a:t>We have noticed that working on features like unigram/bigram counts </a:t>
            </a:r>
          </a:p>
          <a:p>
            <a:pPr eaLnBrk="0" hangingPunct="0">
              <a:lnSpc>
                <a:spcPct val="95000"/>
              </a:lnSpc>
            </a:pPr>
            <a:r>
              <a:rPr lang="en-US" altLang="en-US" sz="1600" dirty="0">
                <a:latin typeface="Verdana" charset="0"/>
                <a:ea typeface="Verdana" charset="0"/>
                <a:cs typeface="Verdana" charset="0"/>
              </a:rPr>
              <a:t>with or without dimensionality reduction techniques like LDA/LSA, the accuracies are not so high and sentiment analysis is better in performance than subjectivity. </a:t>
            </a:r>
          </a:p>
          <a:p>
            <a:pPr eaLnBrk="0" hangingPunct="0">
              <a:lnSpc>
                <a:spcPct val="95000"/>
              </a:lnSpc>
            </a:pPr>
            <a:endParaRPr lang="en-US" altLang="en-US" sz="1600" dirty="0">
              <a:latin typeface="Verdana" charset="0"/>
              <a:ea typeface="Verdana" charset="0"/>
              <a:cs typeface="Verdana" charset="0"/>
            </a:endParaRPr>
          </a:p>
          <a:p>
            <a:pPr eaLnBrk="0" hangingPunct="0">
              <a:lnSpc>
                <a:spcPct val="95000"/>
              </a:lnSpc>
            </a:pPr>
            <a:r>
              <a:rPr lang="en-US" altLang="en-US" sz="1600" dirty="0">
                <a:latin typeface="Verdana" charset="0"/>
                <a:ea typeface="Verdana" charset="0"/>
                <a:cs typeface="Verdana" charset="0"/>
              </a:rPr>
              <a:t>We will further implement code to leverage the benefits of neural networks with word/document vectors, assign sentiment tag to each word in a document and sum the document sentiment. </a:t>
            </a:r>
            <a:endParaRPr lang="en-US" altLang="en-US" sz="1100" dirty="0">
              <a:latin typeface="Times New Roman" pitchFamily="18" charset="0"/>
            </a:endParaRPr>
          </a:p>
        </p:txBody>
      </p:sp>
      <p:sp>
        <p:nvSpPr>
          <p:cNvPr id="2119" name="Text Box 71"/>
          <p:cNvSpPr txBox="1">
            <a:spLocks noChangeArrowheads="1"/>
          </p:cNvSpPr>
          <p:nvPr/>
        </p:nvSpPr>
        <p:spPr bwMode="auto">
          <a:xfrm>
            <a:off x="1141730" y="4598283"/>
            <a:ext cx="7024370"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Introduction</a:t>
            </a:r>
          </a:p>
        </p:txBody>
      </p:sp>
      <p:sp>
        <p:nvSpPr>
          <p:cNvPr id="2120" name="Text Box 72"/>
          <p:cNvSpPr txBox="1">
            <a:spLocks noChangeArrowheads="1"/>
          </p:cNvSpPr>
          <p:nvPr/>
        </p:nvSpPr>
        <p:spPr bwMode="auto">
          <a:xfrm>
            <a:off x="10093325" y="4492625"/>
            <a:ext cx="6931025" cy="806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b="1" dirty="0">
                <a:solidFill>
                  <a:srgbClr val="971B2F"/>
                </a:solidFill>
              </a:rPr>
              <a:t>Results</a:t>
            </a:r>
          </a:p>
        </p:txBody>
      </p:sp>
      <p:pic>
        <p:nvPicPr>
          <p:cNvPr id="7" name="Picture 6"/>
          <p:cNvPicPr>
            <a:picLocks noChangeAspect="1"/>
          </p:cNvPicPr>
          <p:nvPr/>
        </p:nvPicPr>
        <p:blipFill>
          <a:blip r:embed="rId4">
            <a:duotone>
              <a:schemeClr val="accent2">
                <a:shade val="45000"/>
                <a:satMod val="135000"/>
              </a:schemeClr>
              <a:prstClr val="white"/>
            </a:duotone>
          </a:blip>
          <a:stretch>
            <a:fillRect/>
          </a:stretch>
        </p:blipFill>
        <p:spPr>
          <a:xfrm>
            <a:off x="916668" y="1228601"/>
            <a:ext cx="2477635" cy="2477635"/>
          </a:xfrm>
          <a:prstGeom prst="rect">
            <a:avLst/>
          </a:prstGeom>
          <a:noFill/>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0418" y="2638217"/>
            <a:ext cx="2401570" cy="98544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97157" y="14792515"/>
            <a:ext cx="3493454" cy="2620091"/>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7575" y="17495217"/>
            <a:ext cx="3493455" cy="2620091"/>
          </a:xfrm>
          <a:prstGeom prst="rect">
            <a:avLst/>
          </a:prstGeom>
        </p:spPr>
      </p:pic>
      <p:sp>
        <p:nvSpPr>
          <p:cNvPr id="23" name="Text Box 62"/>
          <p:cNvSpPr txBox="1">
            <a:spLocks noChangeArrowheads="1"/>
          </p:cNvSpPr>
          <p:nvPr/>
        </p:nvSpPr>
        <p:spPr bwMode="auto">
          <a:xfrm>
            <a:off x="9652652" y="20167723"/>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T-</a:t>
            </a:r>
            <a:r>
              <a:rPr lang="en-US" altLang="en-US" sz="1600" b="1" i="1" dirty="0" err="1"/>
              <a:t>sne</a:t>
            </a:r>
            <a:r>
              <a:rPr lang="en-US" altLang="en-US" sz="1600" b="1" i="1" dirty="0"/>
              <a:t> rep of doc2vec word vectors- PL04,subjectivity datasets</a:t>
            </a:r>
          </a:p>
          <a:p>
            <a:pPr lvl="1" algn="ctr">
              <a:spcBef>
                <a:spcPct val="50000"/>
              </a:spcBef>
            </a:pPr>
            <a:endParaRPr lang="en-US" altLang="en-US" sz="1600" b="1" i="1" dirty="0"/>
          </a:p>
        </p:txBody>
      </p:sp>
      <p:sp>
        <p:nvSpPr>
          <p:cNvPr id="27" name="Text Box 62"/>
          <p:cNvSpPr txBox="1">
            <a:spLocks noChangeArrowheads="1"/>
          </p:cNvSpPr>
          <p:nvPr/>
        </p:nvSpPr>
        <p:spPr bwMode="auto">
          <a:xfrm>
            <a:off x="13519240" y="20279139"/>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T-</a:t>
            </a:r>
            <a:r>
              <a:rPr lang="en-US" altLang="en-US" sz="1600" b="1" i="1" dirty="0" err="1"/>
              <a:t>sne</a:t>
            </a:r>
            <a:r>
              <a:rPr lang="en-US" altLang="en-US" sz="1600" b="1" i="1" dirty="0"/>
              <a:t> rep of word2vec word vectors- PL04,subjectivity datasets</a:t>
            </a:r>
          </a:p>
          <a:p>
            <a:pPr algn="ctr">
              <a:spcBef>
                <a:spcPct val="50000"/>
              </a:spcBef>
            </a:pPr>
            <a:endParaRPr lang="en-US" altLang="en-US" sz="1600" b="1" i="1" dirty="0"/>
          </a:p>
        </p:txBody>
      </p:sp>
      <p:sp>
        <p:nvSpPr>
          <p:cNvPr id="3" name="Rectangle 2"/>
          <p:cNvSpPr/>
          <p:nvPr/>
        </p:nvSpPr>
        <p:spPr bwMode="auto">
          <a:xfrm>
            <a:off x="1058227" y="12091818"/>
            <a:ext cx="2336076" cy="1967082"/>
          </a:xfrm>
          <a:prstGeom prst="rect">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250825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Arial" charset="0"/>
            </a:endParaRPr>
          </a:p>
          <a:p>
            <a:pPr marL="0" marR="0" indent="0" algn="ctr" defTabSz="250825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rPr>
              <a:t>Text preprocessing</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solidFill>
                  <a:schemeClr val="tx1"/>
                </a:solidFill>
                <a:latin typeface="Arial" charset="0"/>
              </a:rPr>
              <a:t>Lower case conversion</a:t>
            </a:r>
          </a:p>
          <a:p>
            <a:pPr marL="0" marR="0" indent="0" algn="ctr" defTabSz="250825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Punctuation</a:t>
            </a:r>
            <a:r>
              <a:rPr kumimoji="0" lang="en-US" sz="1600" b="0" i="0" u="none" strike="noStrike" cap="none" normalizeH="0" dirty="0">
                <a:ln>
                  <a:noFill/>
                </a:ln>
                <a:solidFill>
                  <a:schemeClr val="tx1"/>
                </a:solidFill>
                <a:effectLst/>
                <a:latin typeface="Arial" charset="0"/>
              </a:rPr>
              <a:t> Removal</a:t>
            </a:r>
            <a:endParaRPr kumimoji="0" lang="en-US" sz="1600" b="0" i="0" u="none" strike="noStrike" cap="none" normalizeH="0" baseline="0" dirty="0">
              <a:ln>
                <a:noFill/>
              </a:ln>
              <a:solidFill>
                <a:schemeClr val="tx1"/>
              </a:solidFill>
              <a:effectLst/>
              <a:latin typeface="Arial" charset="0"/>
            </a:endParaRP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solidFill>
                  <a:schemeClr val="tx1"/>
                </a:solidFill>
                <a:latin typeface="Arial" charset="0"/>
              </a:rPr>
              <a:t>Tokenization</a:t>
            </a:r>
          </a:p>
          <a:p>
            <a:pPr marL="0" marR="0" indent="0" algn="ctr" defTabSz="2508250" rtl="0" eaLnBrk="1" fontAlgn="base" latinLnBrk="0" hangingPunct="1">
              <a:lnSpc>
                <a:spcPct val="100000"/>
              </a:lnSpc>
              <a:spcBef>
                <a:spcPct val="0"/>
              </a:spcBef>
              <a:spcAft>
                <a:spcPct val="0"/>
              </a:spcAft>
              <a:buClrTx/>
              <a:buSzTx/>
              <a:buFontTx/>
              <a:buNone/>
              <a:tabLst/>
            </a:pPr>
            <a:endParaRPr lang="en-US" sz="1600" dirty="0">
              <a:solidFill>
                <a:schemeClr val="tx1"/>
              </a:solidFill>
              <a:latin typeface="Arial" charset="0"/>
            </a:endParaRPr>
          </a:p>
          <a:p>
            <a:pPr marL="0" marR="0" indent="0" algn="ctr" defTabSz="250825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Arial" charset="0"/>
              </a:rPr>
              <a:t>Sinple</a:t>
            </a:r>
            <a:r>
              <a:rPr kumimoji="0" lang="en-US" sz="1600" b="0" i="0" u="none" strike="noStrike" cap="none" normalizeH="0" baseline="0" dirty="0">
                <a:ln>
                  <a:noFill/>
                </a:ln>
                <a:solidFill>
                  <a:schemeClr val="tx1"/>
                </a:solidFill>
                <a:effectLst/>
                <a:latin typeface="Arial" charset="0"/>
              </a:rPr>
              <a:t>/Binary/Advanced </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solidFill>
                  <a:schemeClr val="tx1"/>
                </a:solidFill>
                <a:latin typeface="Arial" charset="0"/>
              </a:rPr>
              <a:t>Tokenizer</a:t>
            </a:r>
            <a:endParaRPr kumimoji="0" lang="en-US" sz="1600" b="0" i="0" u="none" strike="noStrike" cap="none" normalizeH="0" baseline="0" dirty="0">
              <a:ln>
                <a:noFill/>
              </a:ln>
              <a:solidFill>
                <a:schemeClr val="tx1"/>
              </a:solidFill>
              <a:effectLst/>
              <a:latin typeface="Arial" charset="0"/>
            </a:endParaRPr>
          </a:p>
          <a:p>
            <a:pPr marL="0" marR="0" indent="0" algn="ctr" defTabSz="250825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Arial" charset="0"/>
            </a:endParaRPr>
          </a:p>
        </p:txBody>
      </p:sp>
      <p:sp>
        <p:nvSpPr>
          <p:cNvPr id="29" name="Rectangle 28"/>
          <p:cNvSpPr/>
          <p:nvPr/>
        </p:nvSpPr>
        <p:spPr bwMode="auto">
          <a:xfrm>
            <a:off x="3703392" y="12080808"/>
            <a:ext cx="2520633" cy="1978091"/>
          </a:xfrm>
          <a:prstGeom prst="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250825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Arial" charset="0"/>
              </a:rPr>
              <a:t>Feature Extraction</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t>Unigram Counts</a:t>
            </a:r>
          </a:p>
          <a:p>
            <a:pPr marL="0" marR="0" indent="0" algn="ctr" defTabSz="250825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Arial" charset="0"/>
              </a:rPr>
              <a:t>Bigram</a:t>
            </a:r>
            <a:r>
              <a:rPr kumimoji="0" lang="en-US" sz="1600" b="0" i="0" u="none" strike="noStrike" cap="none" normalizeH="0" dirty="0">
                <a:ln>
                  <a:noFill/>
                </a:ln>
                <a:solidFill>
                  <a:schemeClr val="tx1"/>
                </a:solidFill>
                <a:effectLst/>
                <a:latin typeface="Arial" charset="0"/>
              </a:rPr>
              <a:t> Counts</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err="1"/>
              <a:t>Unigram.Bigram</a:t>
            </a:r>
            <a:r>
              <a:rPr lang="en-US" sz="1600" dirty="0"/>
              <a:t> LSA</a:t>
            </a:r>
          </a:p>
          <a:p>
            <a:pPr marL="0" marR="0" indent="0" algn="ctr" defTabSz="2508250" rtl="0" eaLnBrk="1" fontAlgn="base" latinLnBrk="0" hangingPunct="1">
              <a:lnSpc>
                <a:spcPct val="100000"/>
              </a:lnSpc>
              <a:spcBef>
                <a:spcPct val="0"/>
              </a:spcBef>
              <a:spcAft>
                <a:spcPct val="0"/>
              </a:spcAft>
              <a:buClrTx/>
              <a:buSzTx/>
              <a:buFontTx/>
              <a:buNone/>
              <a:tabLst/>
            </a:pPr>
            <a:r>
              <a:rPr kumimoji="0" lang="en-US" sz="1600" b="0" i="0" u="none" strike="noStrike" cap="none" normalizeH="0" dirty="0">
                <a:ln>
                  <a:noFill/>
                </a:ln>
                <a:solidFill>
                  <a:schemeClr val="tx1"/>
                </a:solidFill>
                <a:effectLst/>
                <a:latin typeface="Arial" charset="0"/>
              </a:rPr>
              <a:t>Unigram/Bigram LDA</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t>Word2vec</a:t>
            </a:r>
          </a:p>
          <a:p>
            <a:pPr marL="0" marR="0" indent="0" algn="ctr" defTabSz="2508250" rtl="0" eaLnBrk="1" fontAlgn="base" latinLnBrk="0" hangingPunct="1">
              <a:lnSpc>
                <a:spcPct val="100000"/>
              </a:lnSpc>
              <a:spcBef>
                <a:spcPct val="0"/>
              </a:spcBef>
              <a:spcAft>
                <a:spcPct val="0"/>
              </a:spcAft>
              <a:buClrTx/>
              <a:buSzTx/>
              <a:buFontTx/>
              <a:buNone/>
              <a:tabLst/>
            </a:pPr>
            <a:r>
              <a:rPr lang="en-US" sz="1600" dirty="0"/>
              <a:t>Doc2vec</a:t>
            </a:r>
            <a:endParaRPr kumimoji="0" lang="en-US" sz="1600" b="0" i="0" u="none" strike="noStrike" cap="none" normalizeH="0" dirty="0">
              <a:ln>
                <a:noFill/>
              </a:ln>
              <a:solidFill>
                <a:schemeClr val="tx1"/>
              </a:solidFill>
              <a:effectLst/>
              <a:latin typeface="Arial" charset="0"/>
            </a:endParaRPr>
          </a:p>
        </p:txBody>
      </p:sp>
      <p:sp>
        <p:nvSpPr>
          <p:cNvPr id="4" name="Oval 3"/>
          <p:cNvSpPr/>
          <p:nvPr/>
        </p:nvSpPr>
        <p:spPr bwMode="auto">
          <a:xfrm>
            <a:off x="6464620" y="12072478"/>
            <a:ext cx="2222180" cy="1968054"/>
          </a:xfrm>
          <a:prstGeom prst="ellipse">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bodyPr>
          <a:lstStyle/>
          <a:p>
            <a:pPr defTabSz="2508250"/>
            <a:endParaRPr lang="en-US" sz="1600" dirty="0"/>
          </a:p>
          <a:p>
            <a:pPr defTabSz="2508250"/>
            <a:endParaRPr lang="en-US" sz="1600" dirty="0"/>
          </a:p>
          <a:p>
            <a:pPr defTabSz="2508250"/>
            <a:r>
              <a:rPr lang="en-US" sz="2000" i="1" dirty="0">
                <a:ln w="0"/>
                <a:solidFill>
                  <a:schemeClr val="tx1"/>
                </a:solidFill>
                <a:effectLst>
                  <a:outerShdw blurRad="38100" dist="19050" dir="2700000" algn="tl" rotWithShape="0">
                    <a:schemeClr val="dk1">
                      <a:alpha val="40000"/>
                    </a:schemeClr>
                  </a:outerShdw>
                </a:effectLst>
              </a:rPr>
              <a:t>Classifiers</a:t>
            </a:r>
          </a:p>
          <a:p>
            <a:pPr defTabSz="2508250"/>
            <a:r>
              <a:rPr lang="en-US" sz="1600" dirty="0" err="1"/>
              <a:t>LogReg</a:t>
            </a:r>
            <a:endParaRPr lang="en-US" sz="1600" dirty="0"/>
          </a:p>
          <a:p>
            <a:pPr defTabSz="2508250"/>
            <a:r>
              <a:rPr lang="en-US" sz="1600" dirty="0" err="1"/>
              <a:t>NaiveBayes</a:t>
            </a:r>
            <a:endParaRPr lang="en-US" sz="1600" dirty="0"/>
          </a:p>
          <a:p>
            <a:pPr defTabSz="2508250"/>
            <a:r>
              <a:rPr lang="en-US" sz="1600" dirty="0" err="1">
                <a:ln w="0"/>
                <a:effectLst>
                  <a:outerShdw blurRad="38100" dist="19050" dir="2700000" algn="tl" rotWithShape="0">
                    <a:schemeClr val="dk1">
                      <a:alpha val="40000"/>
                    </a:schemeClr>
                  </a:outerShdw>
                </a:effectLst>
              </a:rPr>
              <a:t>Knn</a:t>
            </a:r>
            <a:endParaRPr lang="en-US" sz="1600" dirty="0"/>
          </a:p>
          <a:p>
            <a:pPr defTabSz="2508250"/>
            <a:r>
              <a:rPr lang="en-US" sz="1600" dirty="0" err="1"/>
              <a:t>DecisionTree</a:t>
            </a:r>
            <a:endParaRPr lang="en-US" sz="1600" dirty="0"/>
          </a:p>
          <a:p>
            <a:pPr marL="0" marR="0" indent="0" algn="ctr" defTabSz="2508250" rtl="0" eaLnBrk="1" fontAlgn="base" latinLnBrk="0" hangingPunct="1">
              <a:lnSpc>
                <a:spcPct val="100000"/>
              </a:lnSpc>
              <a:spcBef>
                <a:spcPct val="0"/>
              </a:spcBef>
              <a:spcAft>
                <a:spcPct val="0"/>
              </a:spcAft>
              <a:buClrTx/>
              <a:buSzTx/>
              <a:buFontTx/>
              <a:buNone/>
              <a:tabLst/>
            </a:pPr>
            <a:endParaRPr kumimoji="0" lang="en-US" sz="4900" b="0" i="0" u="none" strike="noStrike" cap="none" normalizeH="0" baseline="0" dirty="0">
              <a:ln>
                <a:noFill/>
              </a:ln>
              <a:solidFill>
                <a:schemeClr val="tx1"/>
              </a:solidFill>
              <a:effectLst/>
              <a:latin typeface="Arial" charset="0"/>
            </a:endParaRPr>
          </a:p>
        </p:txBody>
      </p:sp>
      <p:cxnSp>
        <p:nvCxnSpPr>
          <p:cNvPr id="9" name="Straight Arrow Connector 8"/>
          <p:cNvCxnSpPr>
            <a:stCxn id="3" idx="3"/>
            <a:endCxn id="29" idx="1"/>
          </p:cNvCxnSpPr>
          <p:nvPr/>
        </p:nvCxnSpPr>
        <p:spPr bwMode="auto">
          <a:xfrm flipV="1">
            <a:off x="3394303" y="13069854"/>
            <a:ext cx="309089" cy="5505"/>
          </a:xfrm>
          <a:prstGeom prst="straightConnector1">
            <a:avLst/>
          </a:prstGeom>
          <a:ln>
            <a:headEnd type="none" w="med" len="med"/>
            <a:tailEnd type="triangle"/>
          </a:ln>
          <a:extLst/>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bwMode="auto">
          <a:xfrm>
            <a:off x="6224025" y="12916447"/>
            <a:ext cx="240595" cy="0"/>
          </a:xfrm>
          <a:prstGeom prst="straightConnector1">
            <a:avLst/>
          </a:prstGeom>
          <a:solidFill>
            <a:schemeClr val="bg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09825" y="11213823"/>
            <a:ext cx="3909415" cy="2932061"/>
          </a:xfrm>
          <a:prstGeom prst="rect">
            <a:avLst/>
          </a:prstGeom>
        </p:spPr>
      </p:pic>
      <p:sp>
        <p:nvSpPr>
          <p:cNvPr id="38" name="Text Box 62"/>
          <p:cNvSpPr txBox="1">
            <a:spLocks noChangeArrowheads="1"/>
          </p:cNvSpPr>
          <p:nvPr/>
        </p:nvSpPr>
        <p:spPr bwMode="auto">
          <a:xfrm>
            <a:off x="9746259" y="14040532"/>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Accuracies of Simple tokenizer,Doc2Vec, KNN on all the datasets.</a:t>
            </a:r>
          </a:p>
          <a:p>
            <a:pPr algn="ctr">
              <a:spcBef>
                <a:spcPct val="50000"/>
              </a:spcBef>
            </a:pPr>
            <a:endParaRPr lang="en-US" altLang="en-US" sz="1600" b="1" i="1" dirty="0"/>
          </a:p>
        </p:txBody>
      </p:sp>
      <p:sp>
        <p:nvSpPr>
          <p:cNvPr id="40" name="Text Box 62"/>
          <p:cNvSpPr txBox="1">
            <a:spLocks noChangeArrowheads="1"/>
          </p:cNvSpPr>
          <p:nvPr/>
        </p:nvSpPr>
        <p:spPr bwMode="auto">
          <a:xfrm>
            <a:off x="800619" y="17280833"/>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Accuracies of different pipeline options on subjectivity dataset.</a:t>
            </a:r>
          </a:p>
          <a:p>
            <a:pPr algn="ctr">
              <a:spcBef>
                <a:spcPct val="50000"/>
              </a:spcBef>
            </a:pPr>
            <a:endParaRPr lang="en-US" altLang="en-US" sz="1600" b="1" i="1" dirty="0"/>
          </a:p>
        </p:txBody>
      </p:sp>
      <p:sp>
        <p:nvSpPr>
          <p:cNvPr id="42" name="Text Box 62"/>
          <p:cNvSpPr txBox="1">
            <a:spLocks noChangeArrowheads="1"/>
          </p:cNvSpPr>
          <p:nvPr/>
        </p:nvSpPr>
        <p:spPr bwMode="auto">
          <a:xfrm>
            <a:off x="5179465" y="17666823"/>
            <a:ext cx="3114675" cy="1160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Accuracies of different pipeline options on Pl04  dataset.</a:t>
            </a:r>
          </a:p>
          <a:p>
            <a:pPr algn="ctr">
              <a:spcBef>
                <a:spcPct val="50000"/>
              </a:spcBef>
            </a:pPr>
            <a:endParaRPr lang="en-US" altLang="en-US" sz="1600" b="1" i="1" dirty="0"/>
          </a:p>
        </p:txBody>
      </p:sp>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70015" y="14848958"/>
            <a:ext cx="4569596" cy="2702702"/>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619" y="14652509"/>
            <a:ext cx="3902487" cy="2426927"/>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72016" y="14755966"/>
            <a:ext cx="3652334" cy="2739251"/>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400633" y="17535675"/>
            <a:ext cx="3560428" cy="2670321"/>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25099" y="7773436"/>
            <a:ext cx="4080765" cy="2709818"/>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519239" y="11059724"/>
            <a:ext cx="4054385" cy="2862182"/>
          </a:xfrm>
          <a:prstGeom prst="rect">
            <a:avLst/>
          </a:prstGeom>
        </p:spPr>
      </p:pic>
      <p:sp>
        <p:nvSpPr>
          <p:cNvPr id="49" name="Text Box 62"/>
          <p:cNvSpPr txBox="1">
            <a:spLocks noChangeArrowheads="1"/>
          </p:cNvSpPr>
          <p:nvPr/>
        </p:nvSpPr>
        <p:spPr bwMode="auto">
          <a:xfrm>
            <a:off x="9944173" y="10472666"/>
            <a:ext cx="3114675" cy="545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Accuracies of KNN with different features on PL04</a:t>
            </a:r>
          </a:p>
        </p:txBody>
      </p:sp>
      <p:sp>
        <p:nvSpPr>
          <p:cNvPr id="50" name="Text Box 62"/>
          <p:cNvSpPr txBox="1">
            <a:spLocks noChangeArrowheads="1"/>
          </p:cNvSpPr>
          <p:nvPr/>
        </p:nvSpPr>
        <p:spPr bwMode="auto">
          <a:xfrm>
            <a:off x="13753604" y="13801871"/>
            <a:ext cx="3114675" cy="1037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Accuracies of LR with different </a:t>
            </a:r>
          </a:p>
          <a:p>
            <a:pPr algn="ctr">
              <a:spcBef>
                <a:spcPct val="50000"/>
              </a:spcBef>
            </a:pPr>
            <a:r>
              <a:rPr lang="en-US" altLang="en-US" sz="1600" b="1" i="1" dirty="0"/>
              <a:t>Features on PL04.</a:t>
            </a:r>
          </a:p>
          <a:p>
            <a:pPr algn="ctr">
              <a:spcBef>
                <a:spcPct val="50000"/>
              </a:spcBef>
            </a:pPr>
            <a:endParaRPr lang="en-US" altLang="en-US" sz="1600" b="1" i="1" dirty="0"/>
          </a:p>
        </p:txBody>
      </p:sp>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585511" y="7435744"/>
            <a:ext cx="3497593" cy="2610079"/>
          </a:xfrm>
          <a:prstGeom prst="rect">
            <a:avLst/>
          </a:prstGeom>
        </p:spPr>
      </p:pic>
      <p:sp>
        <p:nvSpPr>
          <p:cNvPr id="52" name="Text Box 62"/>
          <p:cNvSpPr txBox="1">
            <a:spLocks noChangeArrowheads="1"/>
          </p:cNvSpPr>
          <p:nvPr/>
        </p:nvSpPr>
        <p:spPr bwMode="auto">
          <a:xfrm>
            <a:off x="13743218" y="10282303"/>
            <a:ext cx="3114675" cy="79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2249" tIns="26124" rIns="52249" bIns="26124">
            <a:spAutoFit/>
          </a:bodyPr>
          <a:lstStyle>
            <a:lvl1pPr algn="l" defTabSz="2508250">
              <a:defRPr>
                <a:solidFill>
                  <a:schemeClr val="tx1"/>
                </a:solidFill>
                <a:latin typeface="Arial" charset="0"/>
              </a:defRPr>
            </a:lvl1pPr>
            <a:lvl2pPr marL="261938" algn="l" defTabSz="2508250">
              <a:defRPr>
                <a:solidFill>
                  <a:schemeClr val="tx1"/>
                </a:solidFill>
                <a:latin typeface="Arial" charset="0"/>
              </a:defRPr>
            </a:lvl2pPr>
            <a:lvl3pPr marL="522288" algn="l" defTabSz="2508250">
              <a:defRPr>
                <a:solidFill>
                  <a:schemeClr val="tx1"/>
                </a:solidFill>
                <a:latin typeface="Arial" charset="0"/>
              </a:defRPr>
            </a:lvl3pPr>
            <a:lvl4pPr marL="784225" algn="l" defTabSz="2508250">
              <a:defRPr>
                <a:solidFill>
                  <a:schemeClr val="tx1"/>
                </a:solidFill>
                <a:latin typeface="Arial" charset="0"/>
              </a:defRPr>
            </a:lvl4pPr>
            <a:lvl5pPr marL="1044575" algn="l" defTabSz="2508250">
              <a:defRPr>
                <a:solidFill>
                  <a:schemeClr val="tx1"/>
                </a:solidFill>
                <a:latin typeface="Arial" charset="0"/>
              </a:defRPr>
            </a:lvl5pPr>
            <a:lvl6pPr marL="1501775" defTabSz="2508250" fontAlgn="base">
              <a:spcBef>
                <a:spcPct val="0"/>
              </a:spcBef>
              <a:spcAft>
                <a:spcPct val="0"/>
              </a:spcAft>
              <a:defRPr>
                <a:solidFill>
                  <a:schemeClr val="tx1"/>
                </a:solidFill>
                <a:latin typeface="Arial" charset="0"/>
              </a:defRPr>
            </a:lvl6pPr>
            <a:lvl7pPr marL="1958975" defTabSz="2508250" fontAlgn="base">
              <a:spcBef>
                <a:spcPct val="0"/>
              </a:spcBef>
              <a:spcAft>
                <a:spcPct val="0"/>
              </a:spcAft>
              <a:defRPr>
                <a:solidFill>
                  <a:schemeClr val="tx1"/>
                </a:solidFill>
                <a:latin typeface="Arial" charset="0"/>
              </a:defRPr>
            </a:lvl7pPr>
            <a:lvl8pPr marL="2416175" defTabSz="2508250" fontAlgn="base">
              <a:spcBef>
                <a:spcPct val="0"/>
              </a:spcBef>
              <a:spcAft>
                <a:spcPct val="0"/>
              </a:spcAft>
              <a:defRPr>
                <a:solidFill>
                  <a:schemeClr val="tx1"/>
                </a:solidFill>
                <a:latin typeface="Arial" charset="0"/>
              </a:defRPr>
            </a:lvl8pPr>
            <a:lvl9pPr marL="2873375" defTabSz="2508250" fontAlgn="base">
              <a:spcBef>
                <a:spcPct val="0"/>
              </a:spcBef>
              <a:spcAft>
                <a:spcPct val="0"/>
              </a:spcAft>
              <a:defRPr>
                <a:solidFill>
                  <a:schemeClr val="tx1"/>
                </a:solidFill>
                <a:latin typeface="Arial" charset="0"/>
              </a:defRPr>
            </a:lvl9pPr>
          </a:lstStyle>
          <a:p>
            <a:pPr algn="ctr">
              <a:spcBef>
                <a:spcPct val="50000"/>
              </a:spcBef>
            </a:pPr>
            <a:r>
              <a:rPr lang="en-US" altLang="en-US" sz="1600" b="1" i="1" dirty="0"/>
              <a:t>Accuracies of KNN with different features on subjectivity</a:t>
            </a:r>
          </a:p>
        </p:txBody>
      </p:sp>
    </p:spTree>
  </p:cSld>
  <p:clrMapOvr>
    <a:masterClrMapping/>
  </p:clrMapOvr>
</p:sld>
</file>

<file path=ppt/theme/theme1.xml><?xml version="1.0" encoding="utf-8"?>
<a:theme xmlns:a="http://schemas.openxmlformats.org/drawingml/2006/main" name="Default Design">
  <a:themeElements>
    <a:clrScheme name="Custom 1">
      <a:dk1>
        <a:srgbClr val="27251F"/>
      </a:dk1>
      <a:lt1>
        <a:srgbClr val="FFFFFF"/>
      </a:lt1>
      <a:dk2>
        <a:srgbClr val="572932"/>
      </a:dk2>
      <a:lt2>
        <a:srgbClr val="808080"/>
      </a:lt2>
      <a:accent1>
        <a:srgbClr val="FFFFFF"/>
      </a:accent1>
      <a:accent2>
        <a:srgbClr val="971B2F"/>
      </a:accent2>
      <a:accent3>
        <a:srgbClr val="E86F87"/>
      </a:accent3>
      <a:accent4>
        <a:srgbClr val="572932"/>
      </a:accent4>
      <a:accent5>
        <a:srgbClr val="C82441"/>
      </a:accent5>
      <a:accent6>
        <a:srgbClr val="B1B3B3"/>
      </a:accent6>
      <a:hlink>
        <a:srgbClr val="971B2F"/>
      </a:hlink>
      <a:folHlink>
        <a:srgbClr val="57293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2508250" rtl="0" eaLnBrk="1" fontAlgn="base" latinLnBrk="0" hangingPunct="1">
          <a:lnSpc>
            <a:spcPct val="100000"/>
          </a:lnSpc>
          <a:spcBef>
            <a:spcPct val="0"/>
          </a:spcBef>
          <a:spcAft>
            <a:spcPct val="0"/>
          </a:spcAft>
          <a:buClrTx/>
          <a:buSzTx/>
          <a:buFontTx/>
          <a:buNone/>
          <a:tabLst/>
          <a:defRPr kumimoji="0" lang="en-US" altLang="en-US" sz="49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902</Words>
  <Application>Microsoft Office PowerPoint</Application>
  <PresentationFormat>Custom</PresentationFormat>
  <Paragraphs>80</Paragraphs>
  <Slides>1</Slides>
  <Notes>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7" baseType="lpstr">
      <vt:lpstr>Arial</vt:lpstr>
      <vt:lpstr>Symbol</vt:lpstr>
      <vt:lpstr>Times New Roman</vt:lpstr>
      <vt:lpstr>Verdana</vt:lpstr>
      <vt:lpstr>Default Design</vt:lpstr>
      <vt:lpstr>CorelDRAW</vt:lpstr>
      <vt:lpstr>PowerPoint Presentation</vt:lpstr>
    </vt:vector>
  </TitlesOfParts>
  <Company>MegaPrint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36x60 Vertical Template</dc:title>
  <dc:creator>Ethan Shulda</dc:creator>
  <dc:description>©MegaPrint Inc. 2009</dc:description>
  <cp:lastModifiedBy>nagasravika bodapati</cp:lastModifiedBy>
  <cp:revision>137</cp:revision>
  <dcterms:created xsi:type="dcterms:W3CDTF">2008-12-04T00:20:37Z</dcterms:created>
  <dcterms:modified xsi:type="dcterms:W3CDTF">2016-12-07T04:24:03Z</dcterms:modified>
  <cp:category>Research Poster</cp:category>
</cp:coreProperties>
</file>